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859" r:id="rId2"/>
    <p:sldId id="1238" r:id="rId3"/>
    <p:sldId id="1242" r:id="rId4"/>
    <p:sldId id="1244" r:id="rId5"/>
    <p:sldId id="1253" r:id="rId6"/>
    <p:sldId id="1292" r:id="rId7"/>
    <p:sldId id="1254" r:id="rId8"/>
    <p:sldId id="1293" r:id="rId9"/>
    <p:sldId id="1255" r:id="rId10"/>
    <p:sldId id="1266" r:id="rId11"/>
    <p:sldId id="1267" r:id="rId12"/>
    <p:sldId id="1268" r:id="rId13"/>
    <p:sldId id="1294" r:id="rId14"/>
    <p:sldId id="1295" r:id="rId15"/>
    <p:sldId id="1296" r:id="rId16"/>
    <p:sldId id="1239" r:id="rId17"/>
    <p:sldId id="1269" r:id="rId18"/>
    <p:sldId id="1271" r:id="rId19"/>
    <p:sldId id="1275" r:id="rId20"/>
    <p:sldId id="1277" r:id="rId21"/>
    <p:sldId id="1297" r:id="rId22"/>
    <p:sldId id="1280" r:id="rId23"/>
    <p:sldId id="1299" r:id="rId24"/>
    <p:sldId id="1302" r:id="rId25"/>
    <p:sldId id="1305" r:id="rId26"/>
    <p:sldId id="1304" r:id="rId27"/>
    <p:sldId id="1298" r:id="rId28"/>
    <p:sldId id="1306" r:id="rId29"/>
    <p:sldId id="1307" r:id="rId30"/>
    <p:sldId id="1308" r:id="rId31"/>
    <p:sldId id="1314" r:id="rId32"/>
    <p:sldId id="1316" r:id="rId33"/>
    <p:sldId id="1315" r:id="rId34"/>
    <p:sldId id="1317" r:id="rId35"/>
    <p:sldId id="1309" r:id="rId36"/>
    <p:sldId id="1310" r:id="rId3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24.pn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2.png"/><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4.png"/><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5.png"/><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7.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48.png"/></Relationships>
</file>

<file path=ppt/slides/_rels/slide3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51.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52.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原子核与核能</a:t>
            </a:r>
          </a:p>
          <a:p>
            <a:pPr algn="ctr" eaLnBrk="1" fontAlgn="auto" hangingPunct="1">
              <a:lnSpc>
                <a:spcPct val="150000"/>
              </a:lnSpc>
              <a:spcBef>
                <a:spcPts val="0"/>
              </a:spcBef>
              <a:spcAft>
                <a:spcPts val="0"/>
              </a:spcAft>
            </a:pP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节　核裂变</a:t>
            </a: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和</a:t>
            </a:r>
            <a:r>
              <a:rPr lang="zh-CN" altLang="en-US" sz="540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核聚变</a:t>
            </a:r>
            <a:endParaRPr lang="en-US" altLang="zh-CN" sz="540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节　核能的利用与环境保护</a:t>
            </a:r>
            <a:endPar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20032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核裂变</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、核聚变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核裂变与和聚变</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284;FounderCES"/>
          <p:cNvPicPr/>
          <p:nvPr/>
        </p:nvPicPr>
        <p:blipFill>
          <a:blip r:embed="rId2"/>
          <a:stretch>
            <a:fillRect/>
          </a:stretch>
        </p:blipFill>
        <p:spPr>
          <a:xfrm>
            <a:off x="2854846" y="692696"/>
            <a:ext cx="6596380" cy="569595"/>
          </a:xfrm>
          <a:prstGeom prst="rect">
            <a:avLst/>
          </a:prstGeom>
        </p:spPr>
      </p:pic>
      <p:pic>
        <p:nvPicPr>
          <p:cNvPr id="5" name="要点.EPS" descr="id:2147492264;FounderCES"/>
          <p:cNvPicPr/>
          <p:nvPr/>
        </p:nvPicPr>
        <p:blipFill>
          <a:blip r:embed="rId3"/>
          <a:stretch>
            <a:fillRect/>
          </a:stretch>
        </p:blipFill>
        <p:spPr>
          <a:xfrm>
            <a:off x="406574" y="1556792"/>
            <a:ext cx="784860" cy="344170"/>
          </a:xfrm>
          <a:prstGeom prst="rect">
            <a:avLst/>
          </a:prstGeom>
        </p:spPr>
      </p:pic>
      <p:graphicFrame>
        <p:nvGraphicFramePr>
          <p:cNvPr id="7" name="表格 6"/>
          <p:cNvGraphicFramePr>
            <a:graphicFrameLocks noGrp="1"/>
          </p:cNvGraphicFramePr>
          <p:nvPr>
            <p:extLst>
              <p:ext uri="{D42A27DB-BD31-4B8C-83A1-F6EECF244321}">
                <p14:modId xmlns:p14="http://schemas.microsoft.com/office/powerpoint/2010/main" val="3813236905"/>
              </p:ext>
            </p:extLst>
          </p:nvPr>
        </p:nvGraphicFramePr>
        <p:xfrm>
          <a:off x="334567" y="2564904"/>
          <a:ext cx="11521280" cy="3440987"/>
        </p:xfrm>
        <a:graphic>
          <a:graphicData uri="http://schemas.openxmlformats.org/drawingml/2006/table">
            <a:tbl>
              <a:tblPr firstRow="1" firstCol="1" bandRow="1"/>
              <a:tblGrid>
                <a:gridCol w="1584175">
                  <a:extLst>
                    <a:ext uri="{9D8B030D-6E8A-4147-A177-3AD203B41FA5}">
                      <a16:colId xmlns:a16="http://schemas.microsoft.com/office/drawing/2014/main" val="4068078857"/>
                    </a:ext>
                  </a:extLst>
                </a:gridCol>
                <a:gridCol w="5256584">
                  <a:extLst>
                    <a:ext uri="{9D8B030D-6E8A-4147-A177-3AD203B41FA5}">
                      <a16:colId xmlns:a16="http://schemas.microsoft.com/office/drawing/2014/main" val="458182759"/>
                    </a:ext>
                  </a:extLst>
                </a:gridCol>
                <a:gridCol w="4680521">
                  <a:extLst>
                    <a:ext uri="{9D8B030D-6E8A-4147-A177-3AD203B41FA5}">
                      <a16:colId xmlns:a16="http://schemas.microsoft.com/office/drawing/2014/main" val="3487974307"/>
                    </a:ext>
                  </a:extLst>
                </a:gridCol>
              </a:tblGrid>
              <a:tr h="367682">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核裂变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核聚变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507688050"/>
                  </a:ext>
                </a:extLst>
              </a:tr>
              <a:tr h="137871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放</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能原理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重核分裂成两个或多个中等质量的原子核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放出核能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两个轻核结合成质量较大的原子核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放出核能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71000093"/>
                  </a:ext>
                </a:extLst>
              </a:tr>
              <a:tr h="55148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放</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能多少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聚变反应比裂变反应平均每个核子放出的能量要大</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4209782887"/>
                  </a:ext>
                </a:extLst>
              </a:tr>
              <a:tr h="82722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核废料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处理难度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聚变反应的核废料处理要比裂变反应简单得多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967277714"/>
                  </a:ext>
                </a:extLst>
              </a:tr>
            </a:tbl>
          </a:graphicData>
        </a:graphic>
      </p:graphicFrame>
    </p:spTree>
    <p:extLst>
      <p:ext uri="{BB962C8B-B14F-4D97-AF65-F5344CB8AC3E}">
        <p14:creationId xmlns:p14="http://schemas.microsoft.com/office/powerpoint/2010/main" val="2376370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669695883"/>
              </p:ext>
            </p:extLst>
          </p:nvPr>
        </p:nvGraphicFramePr>
        <p:xfrm>
          <a:off x="334568" y="1412776"/>
          <a:ext cx="11521279" cy="4184588"/>
        </p:xfrm>
        <a:graphic>
          <a:graphicData uri="http://schemas.openxmlformats.org/drawingml/2006/table">
            <a:tbl>
              <a:tblPr firstRow="1" firstCol="1" bandRow="1"/>
              <a:tblGrid>
                <a:gridCol w="1110651">
                  <a:extLst>
                    <a:ext uri="{9D8B030D-6E8A-4147-A177-3AD203B41FA5}">
                      <a16:colId xmlns:a16="http://schemas.microsoft.com/office/drawing/2014/main" val="613544526"/>
                    </a:ext>
                  </a:extLst>
                </a:gridCol>
                <a:gridCol w="3679896">
                  <a:extLst>
                    <a:ext uri="{9D8B030D-6E8A-4147-A177-3AD203B41FA5}">
                      <a16:colId xmlns:a16="http://schemas.microsoft.com/office/drawing/2014/main" val="4141652250"/>
                    </a:ext>
                  </a:extLst>
                </a:gridCol>
                <a:gridCol w="6730732">
                  <a:extLst>
                    <a:ext uri="{9D8B030D-6E8A-4147-A177-3AD203B41FA5}">
                      <a16:colId xmlns:a16="http://schemas.microsoft.com/office/drawing/2014/main" val="3836021756"/>
                    </a:ext>
                  </a:extLst>
                </a:gridCol>
              </a:tblGrid>
              <a:tr h="0">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核裂变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核聚变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476528462"/>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原料的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蕴藏量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核裂变燃料铀在地球上储量有限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尤其用于核裂变的铀</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235</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在铀矿石中只占</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0.7</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主要燃料是氘和氚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氘在地球上的储量非常丰富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而氚可以用锂来制取</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氘可以从海洋中提取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以一年消耗</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5.6</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氘计算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可使用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80753825"/>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可控性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速度比较容易进行人工控制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现在的核电站都是用核裂变反应释放核能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目前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除氢弹以外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人们还不能控制它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83778421"/>
                  </a:ext>
                </a:extLst>
              </a:tr>
            </a:tbl>
          </a:graphicData>
        </a:graphic>
      </p:graphicFrame>
    </p:spTree>
    <p:extLst>
      <p:ext uri="{BB962C8B-B14F-4D97-AF65-F5344CB8AC3E}">
        <p14:creationId xmlns:p14="http://schemas.microsoft.com/office/powerpoint/2010/main" val="1673475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原子核衰变、人工转变、裂变、聚变的区别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4" name="表格 3"/>
              <p:cNvGraphicFramePr>
                <a:graphicFrameLocks noGrp="1"/>
              </p:cNvGraphicFramePr>
              <p:nvPr>
                <p:extLst>
                  <p:ext uri="{D42A27DB-BD31-4B8C-83A1-F6EECF244321}">
                    <p14:modId xmlns:p14="http://schemas.microsoft.com/office/powerpoint/2010/main" val="3234504962"/>
                  </p:ext>
                </p:extLst>
              </p:nvPr>
            </p:nvGraphicFramePr>
            <p:xfrm>
              <a:off x="334565" y="1882549"/>
              <a:ext cx="11521281" cy="2914603"/>
            </p:xfrm>
            <a:graphic>
              <a:graphicData uri="http://schemas.openxmlformats.org/drawingml/2006/table">
                <a:tbl>
                  <a:tblPr firstRow="1" firstCol="1" bandRow="1"/>
                  <a:tblGrid>
                    <a:gridCol w="1382554">
                      <a:extLst>
                        <a:ext uri="{9D8B030D-6E8A-4147-A177-3AD203B41FA5}">
                          <a16:colId xmlns:a16="http://schemas.microsoft.com/office/drawing/2014/main" val="1967484211"/>
                        </a:ext>
                      </a:extLst>
                    </a:gridCol>
                    <a:gridCol w="1281743">
                      <a:extLst>
                        <a:ext uri="{9D8B030D-6E8A-4147-A177-3AD203B41FA5}">
                          <a16:colId xmlns:a16="http://schemas.microsoft.com/office/drawing/2014/main" val="1994768640"/>
                        </a:ext>
                      </a:extLst>
                    </a:gridCol>
                    <a:gridCol w="2880320">
                      <a:extLst>
                        <a:ext uri="{9D8B030D-6E8A-4147-A177-3AD203B41FA5}">
                          <a16:colId xmlns:a16="http://schemas.microsoft.com/office/drawing/2014/main" val="1906658539"/>
                        </a:ext>
                      </a:extLst>
                    </a:gridCol>
                    <a:gridCol w="5976664">
                      <a:extLst>
                        <a:ext uri="{9D8B030D-6E8A-4147-A177-3AD203B41FA5}">
                          <a16:colId xmlns:a16="http://schemas.microsoft.com/office/drawing/2014/main" val="4078060112"/>
                        </a:ext>
                      </a:extLst>
                    </a:gridCol>
                  </a:tblGrid>
                  <a:tr h="528708">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可控性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258" marR="332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核反应方程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258" marR="332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100623479"/>
                      </a:ext>
                    </a:extLst>
                  </a:tr>
                  <a:tr h="1161994">
                    <a:tc rowSpan="2">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衰变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衰变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ょ</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𝟗𝟐</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𝟐𝟑𝟖</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𝟗𝟎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𝟐𝟑𝟒</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258" marR="332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29937744"/>
                      </a:ext>
                    </a:extLst>
                  </a:tr>
                  <a:tr h="1223901">
                    <a:tc v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β</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衰变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ょ</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𝟗𝟎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𝟐𝟑𝟒</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𝟗𝟏</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𝟐𝟑𝟒</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b>
                                  <m:r>
                                    <a:rPr 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up>
                                  <m:r>
                                    <m:rPr>
                                      <m:nor/>
                                    </m:rP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𝝂</m:t>
                                  </m:r>
                                </m:e>
                              </m:bar>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258" marR="332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92456974"/>
                      </a:ext>
                    </a:extLst>
                  </a:tr>
                </a:tbl>
              </a:graphicData>
            </a:graphic>
          </p:graphicFrame>
        </mc:Choice>
        <mc:Fallback>
          <p:graphicFrame>
            <p:nvGraphicFramePr>
              <p:cNvPr id="4" name="表格 3"/>
              <p:cNvGraphicFramePr>
                <a:graphicFrameLocks noGrp="1"/>
              </p:cNvGraphicFramePr>
              <p:nvPr>
                <p:extLst>
                  <p:ext uri="{D42A27DB-BD31-4B8C-83A1-F6EECF244321}">
                    <p14:modId xmlns:p14="http://schemas.microsoft.com/office/powerpoint/2010/main" val="3234504962"/>
                  </p:ext>
                </p:extLst>
              </p:nvPr>
            </p:nvGraphicFramePr>
            <p:xfrm>
              <a:off x="334565" y="1882549"/>
              <a:ext cx="11521281" cy="2914603"/>
            </p:xfrm>
            <a:graphic>
              <a:graphicData uri="http://schemas.openxmlformats.org/drawingml/2006/table">
                <a:tbl>
                  <a:tblPr firstRow="1" firstCol="1" bandRow="1"/>
                  <a:tblGrid>
                    <a:gridCol w="1382554">
                      <a:extLst>
                        <a:ext uri="{9D8B030D-6E8A-4147-A177-3AD203B41FA5}">
                          <a16:colId xmlns:a16="http://schemas.microsoft.com/office/drawing/2014/main" val="1967484211"/>
                        </a:ext>
                      </a:extLst>
                    </a:gridCol>
                    <a:gridCol w="1281743">
                      <a:extLst>
                        <a:ext uri="{9D8B030D-6E8A-4147-A177-3AD203B41FA5}">
                          <a16:colId xmlns:a16="http://schemas.microsoft.com/office/drawing/2014/main" val="1994768640"/>
                        </a:ext>
                      </a:extLst>
                    </a:gridCol>
                    <a:gridCol w="2880320">
                      <a:extLst>
                        <a:ext uri="{9D8B030D-6E8A-4147-A177-3AD203B41FA5}">
                          <a16:colId xmlns:a16="http://schemas.microsoft.com/office/drawing/2014/main" val="1906658539"/>
                        </a:ext>
                      </a:extLst>
                    </a:gridCol>
                    <a:gridCol w="5976664">
                      <a:extLst>
                        <a:ext uri="{9D8B030D-6E8A-4147-A177-3AD203B41FA5}">
                          <a16:colId xmlns:a16="http://schemas.microsoft.com/office/drawing/2014/main" val="4078060112"/>
                        </a:ext>
                      </a:extLst>
                    </a:gridCol>
                  </a:tblGrid>
                  <a:tr h="528708">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可控性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258" marR="332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核反应方程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258" marR="332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100623479"/>
                      </a:ext>
                    </a:extLst>
                  </a:tr>
                  <a:tr h="1161994">
                    <a:tc rowSpan="2">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衰变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衰变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33258" marR="332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92864" t="-46073" r="-204" b="-106806"/>
                          </a:stretch>
                        </a:blipFill>
                      </a:tcPr>
                    </a:tc>
                    <a:extLst>
                      <a:ext uri="{0D108BD9-81ED-4DB2-BD59-A6C34878D82A}">
                        <a16:rowId xmlns:a16="http://schemas.microsoft.com/office/drawing/2014/main" val="1329937744"/>
                      </a:ext>
                    </a:extLst>
                  </a:tr>
                  <a:tr h="1223901">
                    <a:tc v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β</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衰变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33258" marR="332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92864" t="-138806" r="-204" b="-1493"/>
                          </a:stretch>
                        </a:blipFill>
                      </a:tcPr>
                    </a:tc>
                    <a:extLst>
                      <a:ext uri="{0D108BD9-81ED-4DB2-BD59-A6C34878D82A}">
                        <a16:rowId xmlns:a16="http://schemas.microsoft.com/office/drawing/2014/main" val="3692456974"/>
                      </a:ext>
                    </a:extLst>
                  </a:tr>
                </a:tbl>
              </a:graphicData>
            </a:graphic>
          </p:graphicFrame>
        </mc:Fallback>
      </mc:AlternateContent>
    </p:spTree>
    <p:extLst>
      <p:ext uri="{BB962C8B-B14F-4D97-AF65-F5344CB8AC3E}">
        <p14:creationId xmlns:p14="http://schemas.microsoft.com/office/powerpoint/2010/main" val="56233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4" name="表格 3"/>
              <p:cNvGraphicFramePr>
                <a:graphicFrameLocks noGrp="1"/>
              </p:cNvGraphicFramePr>
              <p:nvPr>
                <p:extLst>
                  <p:ext uri="{D42A27DB-BD31-4B8C-83A1-F6EECF244321}">
                    <p14:modId xmlns:p14="http://schemas.microsoft.com/office/powerpoint/2010/main" val="3259279226"/>
                  </p:ext>
                </p:extLst>
              </p:nvPr>
            </p:nvGraphicFramePr>
            <p:xfrm>
              <a:off x="406575" y="1052736"/>
              <a:ext cx="11377263" cy="5044949"/>
            </p:xfrm>
            <a:graphic>
              <a:graphicData uri="http://schemas.openxmlformats.org/drawingml/2006/table">
                <a:tbl>
                  <a:tblPr firstRow="1" firstCol="1" bandRow="1"/>
                  <a:tblGrid>
                    <a:gridCol w="2275453">
                      <a:extLst>
                        <a:ext uri="{9D8B030D-6E8A-4147-A177-3AD203B41FA5}">
                          <a16:colId xmlns:a16="http://schemas.microsoft.com/office/drawing/2014/main" val="261483255"/>
                        </a:ext>
                      </a:extLst>
                    </a:gridCol>
                    <a:gridCol w="2502998">
                      <a:extLst>
                        <a:ext uri="{9D8B030D-6E8A-4147-A177-3AD203B41FA5}">
                          <a16:colId xmlns:a16="http://schemas.microsoft.com/office/drawing/2014/main" val="137339212"/>
                        </a:ext>
                      </a:extLst>
                    </a:gridCol>
                    <a:gridCol w="6598812">
                      <a:extLst>
                        <a:ext uri="{9D8B030D-6E8A-4147-A177-3AD203B41FA5}">
                          <a16:colId xmlns:a16="http://schemas.microsoft.com/office/drawing/2014/main" val="3822055016"/>
                        </a:ext>
                      </a:extLst>
                    </a:gridCol>
                  </a:tblGrid>
                  <a:tr h="370386">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可控性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811" marR="5081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核反应方程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811" marR="5081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306267924"/>
                      </a:ext>
                    </a:extLst>
                  </a:tr>
                  <a:tr h="4166118">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人工转变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人工控制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𝟕</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𝟏𝟒</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𝟖</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𝟏𝟕</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卢瑟福发现质子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𝟗</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𝟔</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𝟏𝟐</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查德威克发现中子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𝟏𝟑</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𝟐𝟕</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𝟏𝟓</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𝟑𝟎</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𝟏𝟓</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𝟑𝟎</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𝟏𝟒</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𝟑𝟎</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b>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up>
                                  <m:r>
                                    <m:rPr>
                                      <m:nor/>
                                    </m:rP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约里奥</a:t>
                          </a:r>
                          <a:r>
                            <a:rPr lang="en-US" sz="24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居里夫妇发现放射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性同位素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同时观察到正电子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811" marR="5081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20620138"/>
                      </a:ext>
                    </a:extLst>
                  </a:tr>
                </a:tbl>
              </a:graphicData>
            </a:graphic>
          </p:graphicFrame>
        </mc:Choice>
        <mc:Fallback>
          <p:graphicFrame>
            <p:nvGraphicFramePr>
              <p:cNvPr id="4" name="表格 3"/>
              <p:cNvGraphicFramePr>
                <a:graphicFrameLocks noGrp="1"/>
              </p:cNvGraphicFramePr>
              <p:nvPr>
                <p:extLst>
                  <p:ext uri="{D42A27DB-BD31-4B8C-83A1-F6EECF244321}">
                    <p14:modId xmlns:p14="http://schemas.microsoft.com/office/powerpoint/2010/main" val="3259279226"/>
                  </p:ext>
                </p:extLst>
              </p:nvPr>
            </p:nvGraphicFramePr>
            <p:xfrm>
              <a:off x="406575" y="1052736"/>
              <a:ext cx="11377263" cy="5044949"/>
            </p:xfrm>
            <a:graphic>
              <a:graphicData uri="http://schemas.openxmlformats.org/drawingml/2006/table">
                <a:tbl>
                  <a:tblPr firstRow="1" firstCol="1" bandRow="1"/>
                  <a:tblGrid>
                    <a:gridCol w="2275453">
                      <a:extLst>
                        <a:ext uri="{9D8B030D-6E8A-4147-A177-3AD203B41FA5}">
                          <a16:colId xmlns:a16="http://schemas.microsoft.com/office/drawing/2014/main" val="261483255"/>
                        </a:ext>
                      </a:extLst>
                    </a:gridCol>
                    <a:gridCol w="2502998">
                      <a:extLst>
                        <a:ext uri="{9D8B030D-6E8A-4147-A177-3AD203B41FA5}">
                          <a16:colId xmlns:a16="http://schemas.microsoft.com/office/drawing/2014/main" val="137339212"/>
                        </a:ext>
                      </a:extLst>
                    </a:gridCol>
                    <a:gridCol w="6598812">
                      <a:extLst>
                        <a:ext uri="{9D8B030D-6E8A-4147-A177-3AD203B41FA5}">
                          <a16:colId xmlns:a16="http://schemas.microsoft.com/office/drawing/2014/main" val="3822055016"/>
                        </a:ext>
                      </a:extLst>
                    </a:gridCol>
                  </a:tblGrid>
                  <a:tr h="424371">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可控性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811" marR="5081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核反应方程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811" marR="5081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306267924"/>
                      </a:ext>
                    </a:extLst>
                  </a:tr>
                  <a:tr h="4620578">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人工转变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人工控制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50811" marR="5081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72576" t="-10277" r="-185" b="-3557"/>
                          </a:stretch>
                        </a:blipFill>
                      </a:tcPr>
                    </a:tc>
                    <a:extLst>
                      <a:ext uri="{0D108BD9-81ED-4DB2-BD59-A6C34878D82A}">
                        <a16:rowId xmlns:a16="http://schemas.microsoft.com/office/drawing/2014/main" val="2420620138"/>
                      </a:ext>
                    </a:extLst>
                  </a:tr>
                </a:tbl>
              </a:graphicData>
            </a:graphic>
          </p:graphicFrame>
        </mc:Fallback>
      </mc:AlternateContent>
    </p:spTree>
    <p:extLst>
      <p:ext uri="{BB962C8B-B14F-4D97-AF65-F5344CB8AC3E}">
        <p14:creationId xmlns:p14="http://schemas.microsoft.com/office/powerpoint/2010/main" val="2029350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4" name="表格 3"/>
              <p:cNvGraphicFramePr>
                <a:graphicFrameLocks noGrp="1"/>
              </p:cNvGraphicFramePr>
              <p:nvPr>
                <p:extLst>
                  <p:ext uri="{D42A27DB-BD31-4B8C-83A1-F6EECF244321}">
                    <p14:modId xmlns:p14="http://schemas.microsoft.com/office/powerpoint/2010/main" val="3901204780"/>
                  </p:ext>
                </p:extLst>
              </p:nvPr>
            </p:nvGraphicFramePr>
            <p:xfrm>
              <a:off x="334567" y="1844824"/>
              <a:ext cx="11521280" cy="2943416"/>
            </p:xfrm>
            <a:graphic>
              <a:graphicData uri="http://schemas.openxmlformats.org/drawingml/2006/table">
                <a:tbl>
                  <a:tblPr firstRow="1" firstCol="1" bandRow="1"/>
                  <a:tblGrid>
                    <a:gridCol w="2304256">
                      <a:extLst>
                        <a:ext uri="{9D8B030D-6E8A-4147-A177-3AD203B41FA5}">
                          <a16:colId xmlns:a16="http://schemas.microsoft.com/office/drawing/2014/main" val="231894826"/>
                        </a:ext>
                      </a:extLst>
                    </a:gridCol>
                    <a:gridCol w="2534682">
                      <a:extLst>
                        <a:ext uri="{9D8B030D-6E8A-4147-A177-3AD203B41FA5}">
                          <a16:colId xmlns:a16="http://schemas.microsoft.com/office/drawing/2014/main" val="1050728718"/>
                        </a:ext>
                      </a:extLst>
                    </a:gridCol>
                    <a:gridCol w="6682342">
                      <a:extLst>
                        <a:ext uri="{9D8B030D-6E8A-4147-A177-3AD203B41FA5}">
                          <a16:colId xmlns:a16="http://schemas.microsoft.com/office/drawing/2014/main" val="1067786103"/>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可控性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核反应方程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923296927"/>
                      </a:ext>
                    </a:extLst>
                  </a:tr>
                  <a:tr h="159931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重核裂变</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比较容易进</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行人工控制</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14:m>
                            <m:oMath xmlns:m="http://schemas.openxmlformats.org/officeDocument/2006/math">
                              <m:sSubSup>
                                <m:sSubSupPr>
                                  <m:ctrlPr>
                                    <a:rPr lang="zh-CN" sz="24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t> </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𝟗𝟐</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𝟐𝟑𝟓</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𝟓𝟔</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𝟏𝟒𝟏</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𝟑𝟔</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𝟗𝟐</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𝟗𝟐</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𝟐𝟑𝟓</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𝟓𝟒</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𝟏𝟑𝟔</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Xe</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𝟑𝟖</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𝟗𝟎</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00823805"/>
                      </a:ext>
                    </a:extLst>
                  </a:tr>
                  <a:tr h="79546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轻核聚变</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很难控制</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ょ</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97808340"/>
                      </a:ext>
                    </a:extLst>
                  </a:tr>
                </a:tbl>
              </a:graphicData>
            </a:graphic>
          </p:graphicFrame>
        </mc:Choice>
        <mc:Fallback>
          <p:graphicFrame>
            <p:nvGraphicFramePr>
              <p:cNvPr id="4" name="表格 3"/>
              <p:cNvGraphicFramePr>
                <a:graphicFrameLocks noGrp="1"/>
              </p:cNvGraphicFramePr>
              <p:nvPr>
                <p:extLst>
                  <p:ext uri="{D42A27DB-BD31-4B8C-83A1-F6EECF244321}">
                    <p14:modId xmlns:p14="http://schemas.microsoft.com/office/powerpoint/2010/main" val="3901204780"/>
                  </p:ext>
                </p:extLst>
              </p:nvPr>
            </p:nvGraphicFramePr>
            <p:xfrm>
              <a:off x="334567" y="1844824"/>
              <a:ext cx="11521280" cy="2943416"/>
            </p:xfrm>
            <a:graphic>
              <a:graphicData uri="http://schemas.openxmlformats.org/drawingml/2006/table">
                <a:tbl>
                  <a:tblPr firstRow="1" firstCol="1" bandRow="1"/>
                  <a:tblGrid>
                    <a:gridCol w="2304256">
                      <a:extLst>
                        <a:ext uri="{9D8B030D-6E8A-4147-A177-3AD203B41FA5}">
                          <a16:colId xmlns:a16="http://schemas.microsoft.com/office/drawing/2014/main" val="231894826"/>
                        </a:ext>
                      </a:extLst>
                    </a:gridCol>
                    <a:gridCol w="2534682">
                      <a:extLst>
                        <a:ext uri="{9D8B030D-6E8A-4147-A177-3AD203B41FA5}">
                          <a16:colId xmlns:a16="http://schemas.microsoft.com/office/drawing/2014/main" val="1050728718"/>
                        </a:ext>
                      </a:extLst>
                    </a:gridCol>
                    <a:gridCol w="6682342">
                      <a:extLst>
                        <a:ext uri="{9D8B030D-6E8A-4147-A177-3AD203B41FA5}">
                          <a16:colId xmlns:a16="http://schemas.microsoft.com/office/drawing/2014/main" val="1067786103"/>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可控性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核反应方程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923296927"/>
                      </a:ext>
                    </a:extLst>
                  </a:tr>
                  <a:tr h="159931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重核裂变</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比较容易进</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行人工控制</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72470" t="-34601" r="-182" b="-52852"/>
                          </a:stretch>
                        </a:blipFill>
                      </a:tcPr>
                    </a:tc>
                    <a:extLst>
                      <a:ext uri="{0D108BD9-81ED-4DB2-BD59-A6C34878D82A}">
                        <a16:rowId xmlns:a16="http://schemas.microsoft.com/office/drawing/2014/main" val="1400823805"/>
                      </a:ext>
                    </a:extLst>
                  </a:tr>
                  <a:tr h="79546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轻核聚变</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很难控制</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72470" t="-270229" r="-182" b="-6107"/>
                          </a:stretch>
                        </a:blipFill>
                      </a:tcPr>
                    </a:tc>
                    <a:extLst>
                      <a:ext uri="{0D108BD9-81ED-4DB2-BD59-A6C34878D82A}">
                        <a16:rowId xmlns:a16="http://schemas.microsoft.com/office/drawing/2014/main" val="1297808340"/>
                      </a:ext>
                    </a:extLst>
                  </a:tr>
                </a:tbl>
              </a:graphicData>
            </a:graphic>
          </p:graphicFrame>
        </mc:Fallback>
      </mc:AlternateContent>
    </p:spTree>
    <p:extLst>
      <p:ext uri="{BB962C8B-B14F-4D97-AF65-F5344CB8AC3E}">
        <p14:creationId xmlns:p14="http://schemas.microsoft.com/office/powerpoint/2010/main" val="6944553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67758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核反应方程的书写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核反应的生成物一定要以实验为基础，不能凭空只依据两个守恒规律杜撰出</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生成物来写核反应方程</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书写核反应方程式时要注意两个守恒：质量数守恒、电荷数守恒</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）熟记常见基本粒子的符号是正确书写核反应方程的基础，如质子（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）、正电子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）、氘核（</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）、氚核</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）掌握核反应方程遵守的规律是正确书写核反应方程或判断某个核反应方程是否正确的依据，所以要理解、应用好质量数守恒和电荷数守恒的规律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）生成物中有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粒子的不一定是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衰变，生成物中有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粒子的不一定是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衰变，衰变、裂变、聚变需认清其特点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677580"/>
              </a:xfrm>
              <a:blipFill>
                <a:blip r:embed="rId2"/>
                <a:stretch>
                  <a:fillRect l="-796" r="-849" b="-107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6914144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2029640"/>
            <a:ext cx="11521280" cy="1296144"/>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2101648"/>
                <a:ext cx="11485848" cy="1255344"/>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核反应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过程一般都是不可逆的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所以核反应方程只能用单向箭头</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连接并表示反应方向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不能用等号</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2101648"/>
                <a:ext cx="11485848" cy="1255344"/>
              </a:xfrm>
              <a:blipFill>
                <a:blip r:embed="rId3"/>
                <a:stretch>
                  <a:fillRect l="-796" r="-849" b="-2913"/>
                </a:stretch>
              </a:blipFill>
            </p:spPr>
            <p:txBody>
              <a:bodyPr/>
              <a:lstStyle/>
              <a:p>
                <a:r>
                  <a:rPr lang="zh-CN" altLang="en-US">
                    <a:noFill/>
                  </a:rPr>
                  <a:t> </a:t>
                </a:r>
              </a:p>
            </p:txBody>
          </p:sp>
        </mc:Fallback>
      </mc:AlternateContent>
      <p:pic>
        <p:nvPicPr>
          <p:cNvPr id="5" name="温馨提示.EPS" descr="id:2147492287;FounderCES"/>
          <p:cNvPicPr/>
          <p:nvPr/>
        </p:nvPicPr>
        <p:blipFill>
          <a:blip r:embed="rId4"/>
          <a:stretch>
            <a:fillRect/>
          </a:stretch>
        </p:blipFill>
        <p:spPr>
          <a:xfrm>
            <a:off x="478582" y="2317672"/>
            <a:ext cx="1466595" cy="288032"/>
          </a:xfrm>
          <a:prstGeom prst="rect">
            <a:avLst/>
          </a:prstGeom>
        </p:spPr>
      </p:pic>
    </p:spTree>
    <p:extLst>
      <p:ext uri="{BB962C8B-B14F-4D97-AF65-F5344CB8AC3E}">
        <p14:creationId xmlns:p14="http://schemas.microsoft.com/office/powerpoint/2010/main" val="13325902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058315"/>
                <a:ext cx="11485848" cy="424289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日，新一代人造太阳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中国环流三号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首次实现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万安培等离子体电流下的高约束模式运行，再次刷新我国磁约束聚变装置运行纪录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核聚变和核裂变是两种核反应的形式，下列关于核聚变和核裂变的说法中正确的是（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核电站获得核能的典型核反应方程为</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𝟐𝟑𝟓</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𝐔</m:t>
                        </m:r>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𝟏𝟒𝟒</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𝟖𝟗</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核聚变反应可以自发进行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不需要任何条件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核反应堆中镉棒用来控制链式反应的速度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我国的核电站都是采用核聚变</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发电</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058315"/>
                <a:ext cx="11485848" cy="4242893"/>
              </a:xfrm>
              <a:blipFill>
                <a:blip r:embed="rId2"/>
                <a:stretch>
                  <a:fillRect l="-796" r="-849" b="-862"/>
                </a:stretch>
              </a:blipFill>
            </p:spPr>
            <p:txBody>
              <a:bodyPr/>
              <a:lstStyle/>
              <a:p>
                <a:r>
                  <a:rPr lang="zh-CN" altLang="en-US">
                    <a:noFill/>
                  </a:rPr>
                  <a:t> </a:t>
                </a:r>
              </a:p>
            </p:txBody>
          </p:sp>
        </mc:Fallback>
      </mc:AlternateContent>
      <p:pic>
        <p:nvPicPr>
          <p:cNvPr id="3" name="24典例1.EPS" descr="id:2147489319;FounderCES"/>
          <p:cNvPicPr/>
          <p:nvPr/>
        </p:nvPicPr>
        <p:blipFill>
          <a:blip r:embed="rId3"/>
          <a:stretch>
            <a:fillRect/>
          </a:stretch>
        </p:blipFill>
        <p:spPr>
          <a:xfrm>
            <a:off x="406574" y="1220915"/>
            <a:ext cx="1068705" cy="344170"/>
          </a:xfrm>
          <a:prstGeom prst="rect">
            <a:avLst/>
          </a:prstGeom>
        </p:spPr>
      </p:pic>
    </p:spTree>
    <p:extLst>
      <p:ext uri="{BB962C8B-B14F-4D97-AF65-F5344CB8AC3E}">
        <p14:creationId xmlns:p14="http://schemas.microsoft.com/office/powerpoint/2010/main" val="40070716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322184"/>
                <a:ext cx="11485848" cy="3115789"/>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核电站</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获得核能的典型核反应方程为 </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𝟗𝟐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𝟐𝟑𝟓</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𝟓𝟔</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𝟏𝟒𝟒</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𝟑𝟔</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𝟖𝟗</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轻核聚变需要很高的温度</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原子核需要具有足够大的动能才能克服库仑力发生核聚变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核反应堆利用镉棒能吸收中子的特性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调节中子的数量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进而控制链式反应的速度</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我国的核电站都是采用核裂变发电的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322184"/>
                <a:ext cx="11485848" cy="3115789"/>
              </a:xfrm>
              <a:blipFill>
                <a:blip r:embed="rId2"/>
                <a:stretch>
                  <a:fillRect l="-796" r="-849" b="-1566"/>
                </a:stretch>
              </a:blipFill>
            </p:spPr>
            <p:txBody>
              <a:bodyPr/>
              <a:lstStyle/>
              <a:p>
                <a:r>
                  <a:rPr lang="zh-CN" altLang="en-US">
                    <a:noFill/>
                  </a:rPr>
                  <a:t> </a:t>
                </a:r>
              </a:p>
            </p:txBody>
          </p:sp>
        </mc:Fallback>
      </mc:AlternateContent>
      <p:pic>
        <p:nvPicPr>
          <p:cNvPr id="3" name="24解析.EPS" descr="id:2147489326;FounderCES"/>
          <p:cNvPicPr/>
          <p:nvPr/>
        </p:nvPicPr>
        <p:blipFill>
          <a:blip r:embed="rId3"/>
          <a:stretch>
            <a:fillRect/>
          </a:stretch>
        </p:blipFill>
        <p:spPr>
          <a:xfrm>
            <a:off x="406574" y="1700808"/>
            <a:ext cx="798830" cy="284480"/>
          </a:xfrm>
          <a:prstGeom prst="rect">
            <a:avLst/>
          </a:prstGeom>
        </p:spPr>
      </p:pic>
      <p:sp>
        <p:nvSpPr>
          <p:cNvPr id="4" name="内容占位符 1"/>
          <p:cNvSpPr txBox="1">
            <a:spLocks/>
          </p:cNvSpPr>
          <p:nvPr/>
        </p:nvSpPr>
        <p:spPr bwMode="auto">
          <a:xfrm>
            <a:off x="360854" y="4361201"/>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            C</a:t>
            </a:r>
            <a:endParaRPr lang="zh-CN" altLang="en-US"/>
          </a:p>
        </p:txBody>
      </p:sp>
      <p:pic>
        <p:nvPicPr>
          <p:cNvPr id="5" name="24答案.EPS" descr="id:2147489333;FounderCES"/>
          <p:cNvPicPr/>
          <p:nvPr/>
        </p:nvPicPr>
        <p:blipFill>
          <a:blip r:embed="rId4"/>
          <a:stretch>
            <a:fillRect/>
          </a:stretch>
        </p:blipFill>
        <p:spPr>
          <a:xfrm>
            <a:off x="478582" y="4523801"/>
            <a:ext cx="792088" cy="281930"/>
          </a:xfrm>
          <a:prstGeom prst="rect">
            <a:avLst/>
          </a:prstGeom>
        </p:spPr>
      </p:pic>
    </p:spTree>
    <p:extLst>
      <p:ext uri="{BB962C8B-B14F-4D97-AF65-F5344CB8AC3E}">
        <p14:creationId xmlns:p14="http://schemas.microsoft.com/office/powerpoint/2010/main" val="150498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962144"/>
                <a:ext cx="11485848" cy="179273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科学家初步估计月球土壤中至少有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氦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），它是热核聚变的重要原料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核与氘核发生聚变反应有质子流产生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）写出核反应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962144"/>
                <a:ext cx="11485848" cy="1792735"/>
              </a:xfrm>
              <a:blipFill>
                <a:blip r:embed="rId2"/>
                <a:stretch>
                  <a:fillRect l="-796" r="-849" b="-3401"/>
                </a:stretch>
              </a:blipFill>
            </p:spPr>
            <p:txBody>
              <a:bodyPr/>
              <a:lstStyle/>
              <a:p>
                <a:r>
                  <a:rPr lang="zh-CN" altLang="en-US">
                    <a:noFill/>
                  </a:rPr>
                  <a:t> </a:t>
                </a:r>
              </a:p>
            </p:txBody>
          </p:sp>
        </mc:Fallback>
      </mc:AlternateContent>
      <p:pic>
        <p:nvPicPr>
          <p:cNvPr id="3" name="24典例2.EPS" descr="id:2147489362;FounderCES"/>
          <p:cNvPicPr/>
          <p:nvPr/>
        </p:nvPicPr>
        <p:blipFill>
          <a:blip r:embed="rId3"/>
          <a:stretch>
            <a:fillRect/>
          </a:stretch>
        </p:blipFill>
        <p:spPr>
          <a:xfrm>
            <a:off x="406574" y="1124744"/>
            <a:ext cx="921385" cy="296545"/>
          </a:xfrm>
          <a:prstGeom prst="rect">
            <a:avLst/>
          </a:prstGeom>
        </p:spPr>
      </p:pic>
      <p:pic>
        <p:nvPicPr>
          <p:cNvPr id="4" name="24解析.EPS" descr="id:2147489326;FounderCES"/>
          <p:cNvPicPr/>
          <p:nvPr/>
        </p:nvPicPr>
        <p:blipFill>
          <a:blip r:embed="rId4"/>
          <a:stretch>
            <a:fillRect/>
          </a:stretch>
        </p:blipFill>
        <p:spPr>
          <a:xfrm>
            <a:off x="406574" y="2813302"/>
            <a:ext cx="798830" cy="284480"/>
          </a:xfrm>
          <a:prstGeom prst="rect">
            <a:avLst/>
          </a:prstGeom>
        </p:spPr>
      </p:pic>
      <mc:AlternateContent xmlns:mc="http://schemas.openxmlformats.org/markup-compatibility/2006">
        <mc:Choice xmlns:a14="http://schemas.microsoft.com/office/drawing/2010/main" Requires="a14">
          <p:sp>
            <p:nvSpPr>
              <p:cNvPr id="5" name="内容占位符 3"/>
              <p:cNvSpPr txBox="1">
                <a:spLocks/>
              </p:cNvSpPr>
              <p:nvPr/>
            </p:nvSpPr>
            <p:spPr bwMode="auto">
              <a:xfrm>
                <a:off x="360854" y="2605853"/>
                <a:ext cx="11485848" cy="262334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题意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设生成的新核为 </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𝒁</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根据核反应过程中遵循质量数守恒可得</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根据核反应过程中电荷数守恒可得</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故新核为 </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所以核反应方程为 </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3"/>
              <p:cNvSpPr txBox="1">
                <a:spLocks noRot="1" noChangeAspect="1" noMove="1" noResize="1" noEditPoints="1" noAdjustHandles="1" noChangeArrowheads="1" noChangeShapeType="1" noTextEdit="1"/>
              </p:cNvSpPr>
              <p:nvPr/>
            </p:nvSpPr>
            <p:spPr bwMode="auto">
              <a:xfrm>
                <a:off x="360854" y="2605853"/>
                <a:ext cx="11485848" cy="2623347"/>
              </a:xfrm>
              <a:prstGeom prst="rect">
                <a:avLst/>
              </a:prstGeom>
              <a:blipFill>
                <a:blip r:embed="rId5"/>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内容占位符 1"/>
              <p:cNvSpPr txBox="1">
                <a:spLocks/>
              </p:cNvSpPr>
              <p:nvPr/>
            </p:nvSpPr>
            <p:spPr bwMode="auto">
              <a:xfrm>
                <a:off x="360854" y="5120655"/>
                <a:ext cx="11485848" cy="82862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ea typeface="Cambria Math" panose="02040503050406030204" pitchFamily="18" charset="0"/>
                    <a:cs typeface="Times New Roman" panose="02020603050405020304" pitchFamily="18" charset="0"/>
                  </a:rPr>
                  <a:t>             </a:t>
                </a:r>
                <a14:m>
                  <m:oMath xmlns:m="http://schemas.openxmlformats.org/officeDocument/2006/math">
                    <m:sSubSup>
                      <m:sSubSupPr>
                        <m:ctrlPr>
                          <a:rPr lang="zh-CN" altLang="zh-CN" b="1"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5120655"/>
                <a:ext cx="11485848" cy="828625"/>
              </a:xfrm>
              <a:prstGeom prst="rect">
                <a:avLst/>
              </a:prstGeom>
              <a:blipFill>
                <a:blip r:embed="rId6"/>
                <a:stretch>
                  <a:fillRect b="-808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答案.EPS" descr="id:2147489333;FounderCES"/>
          <p:cNvPicPr/>
          <p:nvPr/>
        </p:nvPicPr>
        <p:blipFill>
          <a:blip r:embed="rId7"/>
          <a:stretch>
            <a:fillRect/>
          </a:stretch>
        </p:blipFill>
        <p:spPr>
          <a:xfrm>
            <a:off x="478582" y="5505381"/>
            <a:ext cx="792088" cy="281930"/>
          </a:xfrm>
          <a:prstGeom prst="rect">
            <a:avLst/>
          </a:prstGeom>
        </p:spPr>
      </p:pic>
    </p:spTree>
    <p:extLst>
      <p:ext uri="{BB962C8B-B14F-4D97-AF65-F5344CB8AC3E}">
        <p14:creationId xmlns:p14="http://schemas.microsoft.com/office/powerpoint/2010/main" val="17202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340768"/>
                <a:ext cx="11485848" cy="4244432"/>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重</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核裂变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核裂变的发现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）核裂变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重核被中子轰击后分裂成中等质量的新原子核，并放出核能的过程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）铀核裂变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用中子轰击铀核时，铀核发生裂变，其产物是多样的，其中一种典型的反应为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𝟐𝟑𝟓</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𝟗𝟐</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340768"/>
                <a:ext cx="11485848" cy="4244432"/>
              </a:xfrm>
              <a:blipFill>
                <a:blip r:embed="rId2"/>
                <a:stretch>
                  <a:fillRect l="-796"/>
                </a:stretch>
              </a:blipFill>
            </p:spPr>
            <p:txBody>
              <a:bodyPr/>
              <a:lstStyle/>
              <a:p>
                <a:r>
                  <a:rPr lang="zh-CN" altLang="en-US">
                    <a:noFill/>
                  </a:rPr>
                  <a:t> </a:t>
                </a:r>
              </a:p>
            </p:txBody>
          </p:sp>
        </mc:Fallback>
      </mc:AlternateContent>
      <p:pic>
        <p:nvPicPr>
          <p:cNvPr id="3" name="24知识过.EPS" descr="id:2147489207;FounderCES"/>
          <p:cNvPicPr/>
          <p:nvPr/>
        </p:nvPicPr>
        <p:blipFill>
          <a:blip r:embed="rId3"/>
          <a:stretch>
            <a:fillRect/>
          </a:stretch>
        </p:blipFill>
        <p:spPr>
          <a:xfrm>
            <a:off x="2926854" y="764704"/>
            <a:ext cx="5804910" cy="501645"/>
          </a:xfrm>
          <a:prstGeom prst="rect">
            <a:avLst/>
          </a:prstGeom>
        </p:spPr>
      </p:pic>
      <p:pic>
        <p:nvPicPr>
          <p:cNvPr id="4" name="知识点1.EPS" descr="id:2147489214;FounderCES"/>
          <p:cNvPicPr/>
          <p:nvPr/>
        </p:nvPicPr>
        <p:blipFill>
          <a:blip r:embed="rId4"/>
          <a:stretch>
            <a:fillRect/>
          </a:stretch>
        </p:blipFill>
        <p:spPr>
          <a:xfrm>
            <a:off x="406574" y="1484784"/>
            <a:ext cx="1116965" cy="308610"/>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1917"/>
            <a:ext cx="11485848" cy="113024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）若该核反应中质量亏损为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，且释放的能量全部转化为生成物的总动能，试计算生成物的总动能（</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聚变前粒子的动能可忽略不计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324487"/>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核反应过程中质量亏损为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根据爱因斯坦质能方程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可得释放的能量为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8.1</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由于释放的能量全部转化为动能</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故生成物的总动能为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8.1</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89326;FounderCES"/>
          <p:cNvPicPr/>
          <p:nvPr/>
        </p:nvPicPr>
        <p:blipFill>
          <a:blip r:embed="rId2"/>
          <a:stretch>
            <a:fillRect/>
          </a:stretch>
        </p:blipFill>
        <p:spPr>
          <a:xfrm>
            <a:off x="406574" y="2531936"/>
            <a:ext cx="798830" cy="284480"/>
          </a:xfrm>
          <a:prstGeom prst="rect">
            <a:avLst/>
          </a:prstGeom>
        </p:spPr>
      </p:pic>
      <p:sp>
        <p:nvSpPr>
          <p:cNvPr id="5" name="内容占位符 1"/>
          <p:cNvSpPr txBox="1">
            <a:spLocks/>
          </p:cNvSpPr>
          <p:nvPr/>
        </p:nvSpPr>
        <p:spPr bwMode="auto">
          <a:xfrm>
            <a:off x="360854" y="3934797"/>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8.1</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9333;FounderCES"/>
          <p:cNvPicPr/>
          <p:nvPr/>
        </p:nvPicPr>
        <p:blipFill>
          <a:blip r:embed="rId3"/>
          <a:stretch>
            <a:fillRect/>
          </a:stretch>
        </p:blipFill>
        <p:spPr>
          <a:xfrm>
            <a:off x="478582" y="4097397"/>
            <a:ext cx="792088" cy="281930"/>
          </a:xfrm>
          <a:prstGeom prst="rect">
            <a:avLst/>
          </a:prstGeom>
        </p:spPr>
      </p:pic>
    </p:spTree>
    <p:extLst>
      <p:ext uri="{BB962C8B-B14F-4D97-AF65-F5344CB8AC3E}">
        <p14:creationId xmlns:p14="http://schemas.microsoft.com/office/powerpoint/2010/main" val="3672183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791400"/>
            <a:ext cx="11521280" cy="3528392"/>
          </a:xfrm>
          <a:prstGeom prst="rect">
            <a:avLst/>
          </a:prstGeom>
        </p:spPr>
      </p:pic>
      <p:sp>
        <p:nvSpPr>
          <p:cNvPr id="2" name="内容占位符 1"/>
          <p:cNvSpPr>
            <a:spLocks noGrp="1"/>
          </p:cNvSpPr>
          <p:nvPr>
            <p:ph idx="1"/>
          </p:nvPr>
        </p:nvSpPr>
        <p:spPr>
          <a:xfrm>
            <a:off x="360854" y="1772816"/>
            <a:ext cx="11485848" cy="3416320"/>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核聚变的特点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在消耗相同质量的核燃料时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轻核聚变比重核裂变释放更多的能量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热核反应一旦发生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就不再需要外界给它能量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靠自身产生的热就可以使反应进行下去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普遍性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热核反应时时刻刻在宇宙中进行着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太阳就是一个巨大的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热核</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堆</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9475;FounderCES"/>
          <p:cNvPicPr/>
          <p:nvPr/>
        </p:nvPicPr>
        <p:blipFill>
          <a:blip r:embed="rId3"/>
          <a:stretch>
            <a:fillRect/>
          </a:stretch>
        </p:blipFill>
        <p:spPr>
          <a:xfrm>
            <a:off x="406574" y="2007424"/>
            <a:ext cx="1353185" cy="296545"/>
          </a:xfrm>
          <a:prstGeom prst="rect">
            <a:avLst/>
          </a:prstGeom>
        </p:spPr>
      </p:pic>
    </p:spTree>
    <p:extLst>
      <p:ext uri="{BB962C8B-B14F-4D97-AF65-F5344CB8AC3E}">
        <p14:creationId xmlns:p14="http://schemas.microsoft.com/office/powerpoint/2010/main" val="7372331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78168"/>
                <a:ext cx="11485848" cy="125534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）核反应方程</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𝟐𝟑𝟓</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𝟗𝟐</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是反应堆中发生的许多核反应中的一种，则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的值为多大，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表示哪一种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178168"/>
                <a:ext cx="11485848" cy="1255344"/>
              </a:xfrm>
              <a:blipFill>
                <a:blip r:embed="rId2"/>
                <a:stretch>
                  <a:fillRect l="-796" r="-849" b="-4854"/>
                </a:stretch>
              </a:blipFill>
            </p:spPr>
            <p:txBody>
              <a:bodyPr/>
              <a:lstStyle/>
              <a:p>
                <a:r>
                  <a:rPr lang="zh-CN" altLang="en-US">
                    <a:noFill/>
                  </a:rPr>
                  <a:t> </a:t>
                </a:r>
              </a:p>
            </p:txBody>
          </p:sp>
        </mc:Fallback>
      </mc:AlternateContent>
      <p:pic>
        <p:nvPicPr>
          <p:cNvPr id="3" name="24典例3.EPS" descr="id:2147489419;FounderCES"/>
          <p:cNvPicPr/>
          <p:nvPr/>
        </p:nvPicPr>
        <p:blipFill>
          <a:blip r:embed="rId3"/>
          <a:stretch>
            <a:fillRect/>
          </a:stretch>
        </p:blipFill>
        <p:spPr>
          <a:xfrm>
            <a:off x="384463" y="1340768"/>
            <a:ext cx="958215" cy="308610"/>
          </a:xfrm>
          <a:prstGeom prst="rect">
            <a:avLst/>
          </a:prstGeom>
        </p:spPr>
      </p:pic>
      <p:sp>
        <p:nvSpPr>
          <p:cNvPr id="4" name="内容占位符 1"/>
          <p:cNvSpPr txBox="1">
            <a:spLocks/>
          </p:cNvSpPr>
          <p:nvPr/>
        </p:nvSpPr>
        <p:spPr bwMode="auto">
          <a:xfrm>
            <a:off x="360854" y="242088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根据质量数守恒和电荷数守恒可得</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的总电荷数为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总质量数为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的电荷数为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质量数为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为中子</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89326;FounderCES"/>
          <p:cNvPicPr/>
          <p:nvPr/>
        </p:nvPicPr>
        <p:blipFill>
          <a:blip r:embed="rId4"/>
          <a:stretch>
            <a:fillRect/>
          </a:stretch>
        </p:blipFill>
        <p:spPr>
          <a:xfrm>
            <a:off x="406574" y="2628337"/>
            <a:ext cx="798830" cy="284480"/>
          </a:xfrm>
          <a:prstGeom prst="rect">
            <a:avLst/>
          </a:prstGeom>
        </p:spPr>
      </p:pic>
      <p:sp>
        <p:nvSpPr>
          <p:cNvPr id="6" name="内容占位符 1"/>
          <p:cNvSpPr txBox="1">
            <a:spLocks/>
          </p:cNvSpPr>
          <p:nvPr/>
        </p:nvSpPr>
        <p:spPr bwMode="auto">
          <a:xfrm>
            <a:off x="360854" y="3500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            3</a:t>
            </a:r>
            <a:r>
              <a:rPr lang="zh-CN"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中子</a:t>
            </a:r>
            <a:endParaRPr lang="zh-CN" altLang="en-US"/>
          </a:p>
        </p:txBody>
      </p:sp>
      <p:pic>
        <p:nvPicPr>
          <p:cNvPr id="7" name="24答案.EPS" descr="id:2147489333;FounderCES"/>
          <p:cNvPicPr/>
          <p:nvPr/>
        </p:nvPicPr>
        <p:blipFill>
          <a:blip r:embed="rId5"/>
          <a:stretch>
            <a:fillRect/>
          </a:stretch>
        </p:blipFill>
        <p:spPr>
          <a:xfrm>
            <a:off x="478582" y="3663424"/>
            <a:ext cx="792088" cy="281930"/>
          </a:xfrm>
          <a:prstGeom prst="rect">
            <a:avLst/>
          </a:prstGeom>
        </p:spPr>
      </p:pic>
    </p:spTree>
    <p:extLst>
      <p:ext uri="{BB962C8B-B14F-4D97-AF65-F5344CB8AC3E}">
        <p14:creationId xmlns:p14="http://schemas.microsoft.com/office/powerpoint/2010/main" val="2959824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268760"/>
                <a:ext cx="11485848" cy="1179490"/>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）上述反应中，分别用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𝟐𝟑𝟓</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𝟗𝟐</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表示中子和质子的质量，则该反应过程中释放的核能为多少？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268760"/>
                <a:ext cx="11485848" cy="1179490"/>
              </a:xfrm>
              <a:blipFill>
                <a:blip r:embed="rId2"/>
                <a:stretch>
                  <a:fillRect l="-796" r="-318" b="-9278"/>
                </a:stretch>
              </a:blipFill>
            </p:spPr>
            <p:txBody>
              <a:bodyPr/>
              <a:lstStyle/>
              <a:p>
                <a:r>
                  <a:rPr lang="zh-CN" altLang="en-US">
                    <a:noFill/>
                  </a:rPr>
                  <a:t> </a:t>
                </a:r>
              </a:p>
            </p:txBody>
          </p:sp>
        </mc:Fallback>
      </mc:AlternateContent>
      <p:sp>
        <p:nvSpPr>
          <p:cNvPr id="4" name="内容占位符 1"/>
          <p:cNvSpPr txBox="1">
            <a:spLocks/>
          </p:cNvSpPr>
          <p:nvPr/>
        </p:nvSpPr>
        <p:spPr bwMode="auto">
          <a:xfrm>
            <a:off x="360854" y="2439472"/>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反应过程中质量亏损为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根据质能方程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可得该反应过程中释放的核能为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89326;FounderCES"/>
          <p:cNvPicPr/>
          <p:nvPr/>
        </p:nvPicPr>
        <p:blipFill>
          <a:blip r:embed="rId3"/>
          <a:stretch>
            <a:fillRect/>
          </a:stretch>
        </p:blipFill>
        <p:spPr>
          <a:xfrm>
            <a:off x="406574" y="2646921"/>
            <a:ext cx="798830" cy="284480"/>
          </a:xfrm>
          <a:prstGeom prst="rect">
            <a:avLst/>
          </a:prstGeom>
        </p:spPr>
      </p:pic>
      <p:sp>
        <p:nvSpPr>
          <p:cNvPr id="6" name="内容占位符 1"/>
          <p:cNvSpPr txBox="1">
            <a:spLocks/>
          </p:cNvSpPr>
          <p:nvPr/>
        </p:nvSpPr>
        <p:spPr bwMode="auto">
          <a:xfrm>
            <a:off x="360854" y="359160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rPr>
              <a:t>m</a:t>
            </a:r>
            <a:r>
              <a:rPr lang="en-US" altLang="zh-CN" b="1" baseline="-25000" smtClean="0">
                <a:solidFill>
                  <a:srgbClr val="FF0000"/>
                </a:solidFill>
                <a:latin typeface="Times New Roman" panose="02020603050405020304" pitchFamily="18" charset="0"/>
                <a:ea typeface="宋体" panose="02010600030101010101" pitchFamily="2" charset="-122"/>
              </a:rPr>
              <a:t>U</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rPr>
              <a:t>m</a:t>
            </a:r>
            <a:r>
              <a:rPr lang="en-US" altLang="zh-CN" b="1" baseline="-25000" smtClean="0">
                <a:solidFill>
                  <a:srgbClr val="FF0000"/>
                </a:solidFill>
                <a:latin typeface="Times New Roman" panose="02020603050405020304" pitchFamily="18" charset="0"/>
                <a:ea typeface="宋体" panose="02010600030101010101" pitchFamily="2" charset="-122"/>
              </a:rPr>
              <a:t>B</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rPr>
              <a:t>m</a:t>
            </a:r>
            <a:r>
              <a:rPr lang="en-US" altLang="zh-CN" b="1" baseline="-25000" smtClean="0">
                <a:solidFill>
                  <a:srgbClr val="FF0000"/>
                </a:solidFill>
                <a:latin typeface="Times New Roman" panose="02020603050405020304" pitchFamily="18" charset="0"/>
                <a:ea typeface="宋体" panose="02010600030101010101" pitchFamily="2" charset="-122"/>
              </a:rPr>
              <a:t>K</a:t>
            </a:r>
            <a:r>
              <a:rPr lang="zh-CN" altLang="zh-CN" b="1" smtClean="0">
                <a:solidFill>
                  <a:srgbClr val="FF0000"/>
                </a:solidFill>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2</a:t>
            </a:r>
            <a:r>
              <a:rPr lang="en-US" altLang="zh-CN" b="1" i="1" smtClean="0">
                <a:solidFill>
                  <a:srgbClr val="FF0000"/>
                </a:solidFill>
                <a:latin typeface="Times New Roman" panose="02020603050405020304" pitchFamily="18" charset="0"/>
                <a:ea typeface="宋体" panose="02010600030101010101" pitchFamily="2" charset="-122"/>
              </a:rPr>
              <a:t>m</a:t>
            </a:r>
            <a:r>
              <a:rPr lang="en-US" altLang="zh-CN" b="1" baseline="-25000" smtClean="0">
                <a:solidFill>
                  <a:srgbClr val="FF0000"/>
                </a:solidFill>
                <a:latin typeface="Times New Roman" panose="02020603050405020304" pitchFamily="18" charset="0"/>
                <a:ea typeface="宋体" panose="02010600030101010101" pitchFamily="2" charset="-122"/>
              </a:rPr>
              <a:t>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rPr>
              <a:t>c</a:t>
            </a:r>
            <a:r>
              <a:rPr lang="en-US" altLang="zh-CN" b="1" baseline="30000" smtClean="0">
                <a:solidFill>
                  <a:srgbClr val="FF0000"/>
                </a:solidFill>
                <a:latin typeface="Times New Roman" panose="02020603050405020304" pitchFamily="18" charset="0"/>
                <a:ea typeface="宋体" panose="02010600030101010101" pitchFamily="2" charset="-122"/>
              </a:rPr>
              <a:t>2</a:t>
            </a:r>
            <a:endParaRPr lang="zh-CN" altLang="en-US"/>
          </a:p>
        </p:txBody>
      </p:sp>
      <p:pic>
        <p:nvPicPr>
          <p:cNvPr id="7" name="24答案.EPS" descr="id:2147489333;FounderCES"/>
          <p:cNvPicPr/>
          <p:nvPr/>
        </p:nvPicPr>
        <p:blipFill>
          <a:blip r:embed="rId4"/>
          <a:stretch>
            <a:fillRect/>
          </a:stretch>
        </p:blipFill>
        <p:spPr>
          <a:xfrm>
            <a:off x="478582" y="3754200"/>
            <a:ext cx="792088" cy="281930"/>
          </a:xfrm>
          <a:prstGeom prst="rect">
            <a:avLst/>
          </a:prstGeom>
        </p:spPr>
      </p:pic>
    </p:spTree>
    <p:extLst>
      <p:ext uri="{BB962C8B-B14F-4D97-AF65-F5344CB8AC3E}">
        <p14:creationId xmlns:p14="http://schemas.microsoft.com/office/powerpoint/2010/main" val="1286815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）有一座核能发电站，发电功率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，核能转化为电能的效率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％，假设反应堆中发生的裂变全是（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）中的核反应，已知每次核反应中放出的核能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，铀核的质量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，求每年（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）需要消耗的铀的质量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结果保留两位有效数字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4" name="内容占位符 1"/>
              <p:cNvSpPr txBox="1">
                <a:spLocks/>
              </p:cNvSpPr>
              <p:nvPr/>
            </p:nvSpPr>
            <p:spPr bwMode="auto">
              <a:xfrm>
                <a:off x="360854" y="2924944"/>
                <a:ext cx="11485848" cy="292996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该</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核能发电站一年发出的电能为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365</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600J</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153</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需要核反应产生的能量为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𝑾</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𝜼</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008</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产生这么多核能需要消耗的铀核质量为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𝑾</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代入数据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9.8</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2924944"/>
                <a:ext cx="11485848" cy="2929969"/>
              </a:xfrm>
              <a:prstGeom prst="rect">
                <a:avLst/>
              </a:prstGeom>
              <a:blipFill>
                <a:blip r:embed="rId2"/>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89326;FounderCES"/>
          <p:cNvPicPr/>
          <p:nvPr/>
        </p:nvPicPr>
        <p:blipFill>
          <a:blip r:embed="rId3"/>
          <a:stretch>
            <a:fillRect/>
          </a:stretch>
        </p:blipFill>
        <p:spPr>
          <a:xfrm>
            <a:off x="406574" y="3132393"/>
            <a:ext cx="798830" cy="284480"/>
          </a:xfrm>
          <a:prstGeom prst="rect">
            <a:avLst/>
          </a:prstGeom>
        </p:spPr>
      </p:pic>
      <p:sp>
        <p:nvSpPr>
          <p:cNvPr id="6" name="内容占位符 1"/>
          <p:cNvSpPr txBox="1">
            <a:spLocks/>
          </p:cNvSpPr>
          <p:nvPr/>
        </p:nvSpPr>
        <p:spPr bwMode="auto">
          <a:xfrm>
            <a:off x="360854" y="558924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            9.8</a:t>
            </a:r>
            <a:r>
              <a:rPr lang="en-US" altLang="zh-CN" b="1" smtClean="0">
                <a:solidFill>
                  <a:srgbClr val="FF0000"/>
                </a:solidFill>
                <a:latin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10</a:t>
            </a:r>
            <a:r>
              <a:rPr lang="en-US" altLang="zh-CN" b="1" baseline="30000" smtClean="0">
                <a:solidFill>
                  <a:srgbClr val="FF0000"/>
                </a:solidFill>
                <a:latin typeface="Times New Roman" panose="02020603050405020304" pitchFamily="18" charset="0"/>
                <a:ea typeface="宋体" panose="02010600030101010101" pitchFamily="2" charset="-122"/>
              </a:rPr>
              <a:t>2</a:t>
            </a:r>
            <a:r>
              <a:rPr lang="en-US" altLang="zh-CN" b="1" smtClean="0">
                <a:solidFill>
                  <a:srgbClr val="FF0000"/>
                </a:solidFill>
                <a:latin typeface="Times New Roman" panose="02020603050405020304" pitchFamily="18" charset="0"/>
                <a:ea typeface="宋体" panose="02010600030101010101" pitchFamily="2" charset="-122"/>
              </a:rPr>
              <a:t>kg</a:t>
            </a:r>
            <a:endParaRPr lang="zh-CN" altLang="en-US"/>
          </a:p>
        </p:txBody>
      </p:sp>
      <p:pic>
        <p:nvPicPr>
          <p:cNvPr id="7" name="24答案.EPS" descr="id:2147489333;FounderCES"/>
          <p:cNvPicPr/>
          <p:nvPr/>
        </p:nvPicPr>
        <p:blipFill>
          <a:blip r:embed="rId4"/>
          <a:stretch>
            <a:fillRect/>
          </a:stretch>
        </p:blipFill>
        <p:spPr>
          <a:xfrm>
            <a:off x="478582" y="5751840"/>
            <a:ext cx="792088" cy="281930"/>
          </a:xfrm>
          <a:prstGeom prst="rect">
            <a:avLst/>
          </a:prstGeom>
        </p:spPr>
      </p:pic>
    </p:spTree>
    <p:extLst>
      <p:ext uri="{BB962C8B-B14F-4D97-AF65-F5344CB8AC3E}">
        <p14:creationId xmlns:p14="http://schemas.microsoft.com/office/powerpoint/2010/main" val="1824320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791400"/>
            <a:ext cx="11521280" cy="3528392"/>
          </a:xfrm>
          <a:prstGeom prst="rect">
            <a:avLst/>
          </a:prstGeom>
        </p:spPr>
      </p:pic>
      <p:pic>
        <p:nvPicPr>
          <p:cNvPr id="5" name="名师点拨.EPS" descr="id:2147492364;FounderCES"/>
          <p:cNvPicPr/>
          <p:nvPr/>
        </p:nvPicPr>
        <p:blipFill>
          <a:blip r:embed="rId3"/>
          <a:stretch>
            <a:fillRect/>
          </a:stretch>
        </p:blipFill>
        <p:spPr>
          <a:xfrm>
            <a:off x="406574" y="1988840"/>
            <a:ext cx="1473200" cy="344170"/>
          </a:xfrm>
          <a:prstGeom prst="rect">
            <a:avLst/>
          </a:prstGeom>
        </p:spPr>
      </p:pic>
      <p:pic>
        <p:nvPicPr>
          <p:cNvPr id="6" name="CA377.EPS" descr="id:2147492371;FounderCES"/>
          <p:cNvPicPr/>
          <p:nvPr/>
        </p:nvPicPr>
        <p:blipFill>
          <a:blip r:embed="rId4"/>
          <a:stretch>
            <a:fillRect/>
          </a:stretch>
        </p:blipFill>
        <p:spPr>
          <a:xfrm>
            <a:off x="3214886" y="2636912"/>
            <a:ext cx="5415512" cy="2376264"/>
          </a:xfrm>
          <a:prstGeom prst="rect">
            <a:avLst/>
          </a:prstGeom>
        </p:spPr>
      </p:pic>
    </p:spTree>
    <p:extLst>
      <p:ext uri="{BB962C8B-B14F-4D97-AF65-F5344CB8AC3E}">
        <p14:creationId xmlns:p14="http://schemas.microsoft.com/office/powerpoint/2010/main" val="4984344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558533"/>
            <a:ext cx="11485848" cy="397031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衰变</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与磁场综合问题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衰变与磁场综合题型主要涉及原子核衰变过程中产生的粒子（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特别是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衰变和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衰变产生的粒子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）在匀强磁场中的运动情况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设有一个质量为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的原子核，原来处于静止状态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当发生一次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）衰变后，释放的粒子的质量为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，产生的反冲核的质量为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动量守恒关系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情境通.EPS" descr="id:2147492378;FounderCES"/>
          <p:cNvPicPr/>
          <p:nvPr/>
        </p:nvPicPr>
        <p:blipFill>
          <a:blip r:embed="rId2"/>
          <a:stretch>
            <a:fillRect/>
          </a:stretch>
        </p:blipFill>
        <p:spPr>
          <a:xfrm>
            <a:off x="2566814" y="764704"/>
            <a:ext cx="6442075" cy="652780"/>
          </a:xfrm>
          <a:prstGeom prst="rect">
            <a:avLst/>
          </a:prstGeom>
        </p:spPr>
      </p:pic>
      <p:pic>
        <p:nvPicPr>
          <p:cNvPr id="6" name="情境.EPS" descr="id:2147492385;FounderCES"/>
          <p:cNvPicPr/>
          <p:nvPr/>
        </p:nvPicPr>
        <p:blipFill>
          <a:blip r:embed="rId3"/>
          <a:stretch>
            <a:fillRect/>
          </a:stretch>
        </p:blipFill>
        <p:spPr>
          <a:xfrm>
            <a:off x="406574" y="1700808"/>
            <a:ext cx="748030" cy="337820"/>
          </a:xfrm>
          <a:prstGeom prst="rect">
            <a:avLst/>
          </a:prstGeom>
        </p:spPr>
      </p:pic>
    </p:spTree>
    <p:extLst>
      <p:ext uri="{BB962C8B-B14F-4D97-AF65-F5344CB8AC3E}">
        <p14:creationId xmlns:p14="http://schemas.microsoft.com/office/powerpoint/2010/main" val="17060824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96163"/>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在磁场中轨迹的特点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当粒子和反冲核垂直进入磁感应强度为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设磁场方向垂直纸面向里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）时，将在洛伦兹力的作用下做匀速圆周运动且轨迹如图所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f26.jpg" descr="id:2147492392;FounderCES"/>
          <p:cNvPicPr/>
          <p:nvPr/>
        </p:nvPicPr>
        <p:blipFill>
          <a:blip r:embed="rId2"/>
          <a:stretch>
            <a:fillRect/>
          </a:stretch>
        </p:blipFill>
        <p:spPr>
          <a:xfrm>
            <a:off x="3286894" y="3068960"/>
            <a:ext cx="4824536" cy="1888047"/>
          </a:xfrm>
          <a:prstGeom prst="rect">
            <a:avLst/>
          </a:prstGeom>
        </p:spPr>
      </p:pic>
    </p:spTree>
    <p:extLst>
      <p:ext uri="{BB962C8B-B14F-4D97-AF65-F5344CB8AC3E}">
        <p14:creationId xmlns:p14="http://schemas.microsoft.com/office/powerpoint/2010/main" val="20819178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4566" y="2348880"/>
            <a:ext cx="1656184" cy="648072"/>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989772"/>
                <a:ext cx="11485848" cy="4383444"/>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）轨迹半径的大小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因为粒子与反冲核的动量大小相等，所以轨迹半径与电荷量成反比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当发生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衰变时，</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𝛂</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𝐑</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𝐌</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𝒁</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当发生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衰变时，</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𝛃</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𝒁</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如果测出轨迹半径之比，可以求出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，就可判定是什么原子核发生了衰变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989772"/>
                <a:ext cx="11485848" cy="4383444"/>
              </a:xfrm>
              <a:blipFill>
                <a:blip r:embed="rId3"/>
                <a:stretch>
                  <a:fillRect l="-796" r="-849" b="-83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3675770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9047534" y="2060848"/>
            <a:ext cx="1656184" cy="792088"/>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340768"/>
                <a:ext cx="11485848" cy="31067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）运动周期的大小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在相同条件下，运动周期与粒子和反冲核的比荷成反比，即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）轨迹特点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粒子的轨迹半径大，反冲核的轨迹半径小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粒子与反冲核带同种电荷，两轨迹外切；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粒子与反冲核带异种电荷，两轨迹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内切</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340768"/>
                <a:ext cx="11485848" cy="3106748"/>
              </a:xfrm>
              <a:blipFill>
                <a:blip r:embed="rId3"/>
                <a:stretch>
                  <a:fillRect l="-796" r="-849" b="-372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782320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链式反应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）定义：当中子引起重核裂变后，裂变释放的中子再引起其他重核裂变，就能使核裂变反应不断地进行下去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这种由重核裂变产生的中子使核裂变反应一代接一代继续下去的过程，叫作核裂变的链式反应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）临界体积：能发生链式反应的铀块的最小体积称为临界体积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）链式反应的条件：发生裂变物质的体积大于临界体积或裂变物质的质量大于临界质量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）核反应堆：为了使核能比较平稳地释放出来，人们制成了能维持和控制链式反应速度的装置，这种装置称为核反应堆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核反应堆包含堆芯、反射层、控制系统和防护层等部分，其中堆芯由燃料元件、减速剂、控制棒、冷却剂等组成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218107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969583"/>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）在磁感应强度为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的匀强磁场中，一个静止的放射性原子核</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𝒁</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衰变放射出一个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放射出的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粒子及生成的新核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在与磁场垂直的平面内做圆周运动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粒子的运动轨道半径为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，光在真空中的传播速度为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下面说法正确的是（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衰变后产生的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粒子与新核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在磁场中运动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箭头表示运动方向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正确的是图丙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衰变后经过时间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𝒁</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后新核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粒子再次相遇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粒子的圆周运动可以等效成一个环形电流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环形电流大小为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若衰变过程中释放的核能都转化为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粒子和新核的动能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则衰变过程中的质量亏损为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𝑩𝒒𝑹</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969583"/>
              </a:xfrm>
              <a:blipFill>
                <a:blip r:embed="rId2"/>
                <a:stretch>
                  <a:fillRect l="-796" r="-849"/>
                </a:stretch>
              </a:blipFill>
            </p:spPr>
            <p:txBody>
              <a:bodyPr/>
              <a:lstStyle/>
              <a:p>
                <a:r>
                  <a:rPr lang="zh-CN" altLang="en-US">
                    <a:noFill/>
                  </a:rPr>
                  <a:t> </a:t>
                </a:r>
              </a:p>
            </p:txBody>
          </p:sp>
        </mc:Fallback>
      </mc:AlternateContent>
      <p:pic>
        <p:nvPicPr>
          <p:cNvPr id="3" name="24典例1.EPS" descr="id:2147492399;FounderCES"/>
          <p:cNvPicPr/>
          <p:nvPr/>
        </p:nvPicPr>
        <p:blipFill>
          <a:blip r:embed="rId3"/>
          <a:stretch>
            <a:fillRect/>
          </a:stretch>
        </p:blipFill>
        <p:spPr>
          <a:xfrm>
            <a:off x="406574" y="908720"/>
            <a:ext cx="1037459" cy="333946"/>
          </a:xfrm>
          <a:prstGeom prst="rect">
            <a:avLst/>
          </a:prstGeom>
        </p:spPr>
      </p:pic>
      <p:pic>
        <p:nvPicPr>
          <p:cNvPr id="4" name="ca381.jpg" descr="id:2147492406;FounderCES"/>
          <p:cNvPicPr/>
          <p:nvPr/>
        </p:nvPicPr>
        <p:blipFill>
          <a:blip r:embed="rId4"/>
          <a:stretch>
            <a:fillRect/>
          </a:stretch>
        </p:blipFill>
        <p:spPr>
          <a:xfrm>
            <a:off x="7319342" y="2780928"/>
            <a:ext cx="4464496" cy="1062425"/>
          </a:xfrm>
          <a:prstGeom prst="rect">
            <a:avLst/>
          </a:prstGeom>
        </p:spPr>
      </p:pic>
    </p:spTree>
    <p:extLst>
      <p:ext uri="{BB962C8B-B14F-4D97-AF65-F5344CB8AC3E}">
        <p14:creationId xmlns:p14="http://schemas.microsoft.com/office/powerpoint/2010/main" val="10006429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630050"/>
              </a:xfrm>
            </p:spPr>
            <p:txBody>
              <a:bodyPr/>
              <a:lstStyle/>
              <a:p>
                <a:pPr hangingPunct="0">
                  <a:lnSpc>
                    <a:spcPct val="130000"/>
                  </a:lnSpc>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衰变</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后产生的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粒子与新核</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都带正电荷</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且在轨迹相切处的速度方向相反</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所以在磁场中运动的轨迹</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箭头表示运动方向</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正确的是图丁</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根据核反应方程 </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𝒁</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𝒁</m:t>
                        </m:r>
                        <m:r>
                          <a:rPr lang="en-US" altLang="zh-CN" b="1" i="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r>
                          <a:rPr lang="en-US" altLang="zh-CN" b="1" i="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可知新核</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的质量为</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r>
                          <a:rPr lang="en-US" altLang="zh-CN" b="1" i="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电荷量为</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𝒁</m:t>
                        </m:r>
                        <m:r>
                          <a:rPr lang="en-US" altLang="zh-CN" b="1" i="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两核做圆周运动的周期分别为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𝑩𝒒</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𝐀</m:t>
                            </m:r>
                            <m:r>
                              <a:rPr lang="en-US" altLang="zh-CN" b="1" i="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den>
                        </m:f>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m:t>
                        </m:r>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𝐙</m:t>
                            </m:r>
                            <m:r>
                              <a:rPr lang="en-US" altLang="zh-CN" b="1" i="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𝒒</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r>
                          <a:rPr lang="en-US" altLang="zh-CN" b="1" i="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num>
                      <m:den>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𝒁</m:t>
                        </m:r>
                        <m:r>
                          <a:rPr lang="en-US" altLang="zh-CN" b="1" i="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𝑩𝒒</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当</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r>
                          <a:rPr lang="zh-CN"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𝒁</m:t>
                        </m:r>
                        <m:r>
                          <a:rPr lang="zh-CN"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的整数倍时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两核经过</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r>
                          <a:rPr lang="en-US" altLang="zh-CN" b="1" i="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num>
                      <m:den>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𝒁</m:t>
                        </m:r>
                        <m:r>
                          <a:rPr lang="en-US" altLang="zh-CN" b="1" i="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𝑩𝒒</m:t>
                        </m:r>
                      </m:den>
                    </m:f>
                  </m:oMath>
                </a14:m>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时间可能再次相遇</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粒子的圆周运动可以等效成一个环形电流</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环形电流大小为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𝒒</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𝛂</m:t>
                            </m:r>
                          </m:sub>
                        </m:sSub>
                      </m:den>
                    </m:f>
                  </m:oMath>
                </a14:m>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𝒒</m:t>
                        </m:r>
                      </m:num>
                      <m:den>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𝑩𝒒</m:t>
                            </m:r>
                          </m:den>
                        </m:f>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𝐪</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630050"/>
              </a:xfrm>
              <a:blipFill>
                <a:blip r:embed="rId2"/>
                <a:stretch>
                  <a:fillRect l="-796" t="-132" r="-849"/>
                </a:stretch>
              </a:blipFill>
            </p:spPr>
            <p:txBody>
              <a:bodyPr/>
              <a:lstStyle/>
              <a:p>
                <a:r>
                  <a:rPr lang="zh-CN" altLang="en-US">
                    <a:noFill/>
                  </a:rPr>
                  <a:t> </a:t>
                </a:r>
              </a:p>
            </p:txBody>
          </p:sp>
        </mc:Fallback>
      </mc:AlternateContent>
      <p:pic>
        <p:nvPicPr>
          <p:cNvPr id="3" name="24解析.EPS" descr="id:2147489326;FounderCES"/>
          <p:cNvPicPr/>
          <p:nvPr/>
        </p:nvPicPr>
        <p:blipFill>
          <a:blip r:embed="rId3"/>
          <a:stretch>
            <a:fillRect/>
          </a:stretch>
        </p:blipFill>
        <p:spPr>
          <a:xfrm>
            <a:off x="406574" y="908720"/>
            <a:ext cx="798830" cy="284480"/>
          </a:xfrm>
          <a:prstGeom prst="rect">
            <a:avLst/>
          </a:prstGeom>
        </p:spPr>
      </p:pic>
      <p:pic>
        <p:nvPicPr>
          <p:cNvPr id="4" name="ca381.jpg" descr="id:2147492406;FounderCES"/>
          <p:cNvPicPr/>
          <p:nvPr/>
        </p:nvPicPr>
        <p:blipFill>
          <a:blip r:embed="rId4"/>
          <a:stretch>
            <a:fillRect/>
          </a:stretch>
        </p:blipFill>
        <p:spPr>
          <a:xfrm>
            <a:off x="3502918" y="5445224"/>
            <a:ext cx="4464496" cy="1062425"/>
          </a:xfrm>
          <a:prstGeom prst="rect">
            <a:avLst/>
          </a:prstGeom>
        </p:spPr>
      </p:pic>
    </p:spTree>
    <p:extLst>
      <p:ext uri="{BB962C8B-B14F-4D97-AF65-F5344CB8AC3E}">
        <p14:creationId xmlns:p14="http://schemas.microsoft.com/office/powerpoint/2010/main" val="35015903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846292"/>
              </a:xfrm>
            </p:spPr>
            <p:txBody>
              <a:bodyPr/>
              <a:lstStyle/>
              <a:p>
                <a:pPr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能量守恒定律可知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r>
                          <a:rPr lang="zh-CN"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根据动量守恒定律有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r>
                          <a:rPr lang="en-US" altLang="zh-CN" b="1" i="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结合圆周运动知识整理得</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𝑩𝒒𝑹</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𝑩𝒒𝑹</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r>
                          <a:rPr lang="en-US" altLang="zh-CN" b="1" i="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𝑩𝒒𝑹</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r>
                          <a:rPr lang="en-US" altLang="zh-CN" b="1" i="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由质能方程</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𝑩𝒒𝑹</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r>
                          <a:rPr lang="en-US" altLang="zh-CN" b="1" i="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846292"/>
              </a:xfrm>
              <a:blipFill>
                <a:blip r:embed="rId2"/>
                <a:stretch>
                  <a:fillRect l="-796" r="-849"/>
                </a:stretch>
              </a:blipFill>
            </p:spPr>
            <p:txBody>
              <a:bodyPr/>
              <a:lstStyle/>
              <a:p>
                <a:r>
                  <a:rPr lang="zh-CN" altLang="en-US">
                    <a:noFill/>
                  </a:rPr>
                  <a:t> </a:t>
                </a:r>
              </a:p>
            </p:txBody>
          </p:sp>
        </mc:Fallback>
      </mc:AlternateContent>
      <p:sp>
        <p:nvSpPr>
          <p:cNvPr id="4" name="内容占位符 1"/>
          <p:cNvSpPr txBox="1">
            <a:spLocks/>
          </p:cNvSpPr>
          <p:nvPr/>
        </p:nvSpPr>
        <p:spPr bwMode="auto">
          <a:xfrm>
            <a:off x="360854" y="357301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BCD</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9333;FounderCES"/>
          <p:cNvPicPr/>
          <p:nvPr/>
        </p:nvPicPr>
        <p:blipFill>
          <a:blip r:embed="rId3"/>
          <a:stretch>
            <a:fillRect/>
          </a:stretch>
        </p:blipFill>
        <p:spPr>
          <a:xfrm>
            <a:off x="478582" y="3735616"/>
            <a:ext cx="792088" cy="281930"/>
          </a:xfrm>
          <a:prstGeom prst="rect">
            <a:avLst/>
          </a:prstGeom>
        </p:spPr>
      </p:pic>
      <p:pic>
        <p:nvPicPr>
          <p:cNvPr id="6" name="ca381.jpg" descr="id:2147492406;FounderCES"/>
          <p:cNvPicPr/>
          <p:nvPr/>
        </p:nvPicPr>
        <p:blipFill>
          <a:blip r:embed="rId4"/>
          <a:stretch>
            <a:fillRect/>
          </a:stretch>
        </p:blipFill>
        <p:spPr>
          <a:xfrm>
            <a:off x="3502918" y="4221088"/>
            <a:ext cx="4464496" cy="1062425"/>
          </a:xfrm>
          <a:prstGeom prst="rect">
            <a:avLst/>
          </a:prstGeom>
        </p:spPr>
      </p:pic>
    </p:spTree>
    <p:extLst>
      <p:ext uri="{BB962C8B-B14F-4D97-AF65-F5344CB8AC3E}">
        <p14:creationId xmlns:p14="http://schemas.microsoft.com/office/powerpoint/2010/main" val="2072667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09381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在火星上，太阳能电池板发电能力有限，因此科学家们用放射性材料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作为发电能源为火星车供电（</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𝟐𝟑𝟖</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𝟐𝟑𝟖</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衰变后变为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𝟐𝟑𝟒</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和一个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若静止的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𝟐𝟑𝟖</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在磁感应强度大小为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的匀强磁场中发生衰变，衰变后产生的两粒子速度方向相反并与匀强磁场的方向垂直，其中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粒子的速度大小为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粒子的质量为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，衰变释放的能量全部转化为两粒子的动能，光在真空中的传播速度为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𝟐𝟑𝟖</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发生衰变的核反应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4093813"/>
              </a:xfrm>
              <a:blipFill>
                <a:blip r:embed="rId2"/>
                <a:stretch>
                  <a:fillRect l="-796" r="-849" b="-595"/>
                </a:stretch>
              </a:blipFill>
            </p:spPr>
            <p:txBody>
              <a:bodyPr/>
              <a:lstStyle/>
              <a:p>
                <a:r>
                  <a:rPr lang="zh-CN" altLang="en-US">
                    <a:noFill/>
                  </a:rPr>
                  <a:t> </a:t>
                </a:r>
              </a:p>
            </p:txBody>
          </p:sp>
        </mc:Fallback>
      </mc:AlternateContent>
      <p:pic>
        <p:nvPicPr>
          <p:cNvPr id="6" name="24典例2.EPS" descr="id:2147492427;FounderCES"/>
          <p:cNvPicPr/>
          <p:nvPr/>
        </p:nvPicPr>
        <p:blipFill>
          <a:blip r:embed="rId3"/>
          <a:stretch>
            <a:fillRect/>
          </a:stretch>
        </p:blipFill>
        <p:spPr>
          <a:xfrm>
            <a:off x="406574" y="908720"/>
            <a:ext cx="1031875" cy="332105"/>
          </a:xfrm>
          <a:prstGeom prst="rect">
            <a:avLst/>
          </a:prstGeom>
        </p:spPr>
      </p:pic>
    </p:spTree>
    <p:extLst>
      <p:ext uri="{BB962C8B-B14F-4D97-AF65-F5344CB8AC3E}">
        <p14:creationId xmlns:p14="http://schemas.microsoft.com/office/powerpoint/2010/main" val="31396173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588481"/>
                <a:ext cx="11485848" cy="1453668"/>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核反应前后质量数守恒与电荷数守恒</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238</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234</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94</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92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是氦核</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𝟗𝟒</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𝟐𝟑𝟖</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Pu</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的衰变方程为 </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𝟗𝟒</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𝟐𝟑𝟖</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Pu</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𝟗𝟐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𝟐𝟑𝟒</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588481"/>
                <a:ext cx="11485848" cy="1453668"/>
              </a:xfrm>
              <a:blipFill>
                <a:blip r:embed="rId2"/>
                <a:stretch>
                  <a:fillRect l="-796" r="-849"/>
                </a:stretch>
              </a:blipFill>
            </p:spPr>
            <p:txBody>
              <a:bodyPr/>
              <a:lstStyle/>
              <a:p>
                <a:r>
                  <a:rPr lang="zh-CN" altLang="en-US">
                    <a:noFill/>
                  </a:rPr>
                  <a:t> </a:t>
                </a:r>
              </a:p>
            </p:txBody>
          </p:sp>
        </mc:Fallback>
      </mc:AlternateContent>
      <p:pic>
        <p:nvPicPr>
          <p:cNvPr id="3" name="24解析.EPS" descr="id:2147489326;FounderCES"/>
          <p:cNvPicPr/>
          <p:nvPr/>
        </p:nvPicPr>
        <p:blipFill>
          <a:blip r:embed="rId3"/>
          <a:stretch>
            <a:fillRect/>
          </a:stretch>
        </p:blipFill>
        <p:spPr>
          <a:xfrm>
            <a:off x="406574" y="1795930"/>
            <a:ext cx="798830" cy="284480"/>
          </a:xfrm>
          <a:prstGeom prst="rect">
            <a:avLst/>
          </a:prstGeom>
        </p:spPr>
      </p:pic>
      <mc:AlternateContent xmlns:mc="http://schemas.openxmlformats.org/markup-compatibility/2006">
        <mc:Choice xmlns:a14="http://schemas.microsoft.com/office/drawing/2010/main" Requires="a14">
          <p:sp>
            <p:nvSpPr>
              <p:cNvPr id="4" name="内容占位符 1"/>
              <p:cNvSpPr txBox="1">
                <a:spLocks/>
              </p:cNvSpPr>
              <p:nvPr/>
            </p:nvSpPr>
            <p:spPr bwMode="auto">
              <a:xfrm>
                <a:off x="360854" y="2956633"/>
                <a:ext cx="11485848" cy="83240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ea typeface="Cambria Math" panose="02040503050406030204" pitchFamily="18" charset="0"/>
                  </a:rPr>
                  <a:t>           </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rPr>
                        </m:ctrlPr>
                      </m:sSubSupPr>
                      <m:e>
                        <m:r>
                          <m:rPr>
                            <m:nor/>
                          </m:rPr>
                          <a:rPr lang="en-US" altLang="zh-CN" b="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𝟗𝟒</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𝟐𝟑𝟖</m:t>
                        </m:r>
                      </m:sup>
                    </m:sSubSup>
                  </m:oMath>
                </a14:m>
                <a:r>
                  <a:rPr lang="en-US" altLang="zh-CN" b="1">
                    <a:solidFill>
                      <a:srgbClr val="FF0000"/>
                    </a:solidFill>
                    <a:latin typeface="Times New Roman" panose="02020603050405020304" pitchFamily="18" charset="0"/>
                    <a:ea typeface="宋体" panose="02010600030101010101" pitchFamily="2" charset="-122"/>
                  </a:rPr>
                  <a:t>Pu</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rPr>
                        </m:ctrlPr>
                      </m:sSubSupPr>
                      <m:e>
                        <m:m>
                          <m:mPr>
                            <m:mcs>
                              <m:mc>
                                <m:mcPr>
                                  <m:count m:val="1"/>
                                  <m:mcJc m:val="center"/>
                                </m:mcPr>
                              </m:mc>
                            </m:mcs>
                            <m:ctrlPr>
                              <a:rPr lang="zh-CN" altLang="zh-CN" b="1" i="1">
                                <a:solidFill>
                                  <a:srgbClr val="FF0000"/>
                                </a:solidFill>
                                <a:latin typeface="Cambria Math" panose="02040503050406030204" pitchFamily="18" charset="0"/>
                                <a:ea typeface="Cambria Math" panose="02040503050406030204" pitchFamily="18" charset="0"/>
                              </a:rPr>
                            </m:ctrlPr>
                          </m:mPr>
                          <m:m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FF0000"/>
                                      </a:solidFill>
                                      <a:latin typeface="Cambria Math" panose="02040503050406030204" pitchFamily="18" charset="0"/>
                                      <a:ea typeface="Cambria Math" panose="02040503050406030204" pitchFamily="18" charset="0"/>
                                    </a:rPr>
                                  </m:ctrlPr>
                                </m:accPr>
                                <m:e>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𝟗𝟐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𝟐𝟑𝟒</m:t>
                        </m:r>
                      </m:sup>
                    </m:sSubSup>
                  </m:oMath>
                </a14:m>
                <a:r>
                  <a:rPr lang="en-US" altLang="zh-CN" b="1">
                    <a:solidFill>
                      <a:srgbClr val="FF0000"/>
                    </a:solidFill>
                    <a:latin typeface="Times New Roman" panose="02020603050405020304" pitchFamily="18" charset="0"/>
                    <a:ea typeface="宋体" panose="02010600030101010101" pitchFamily="2" charset="-122"/>
                  </a:rPr>
                  <a:t>U</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FF0000"/>
                    </a:solidFill>
                    <a:latin typeface="Times New Roman" panose="02020603050405020304" pitchFamily="18" charset="0"/>
                    <a:ea typeface="宋体" panose="02010600030101010101" pitchFamily="2" charset="-122"/>
                  </a:rPr>
                  <a:t>He</a:t>
                </a:r>
                <a:endParaRPr lang="zh-CN" altLang="en-US"/>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2956633"/>
                <a:ext cx="11485848" cy="832407"/>
              </a:xfrm>
              <a:prstGeom prst="rect">
                <a:avLst/>
              </a:prstGeom>
              <a:blipFill>
                <a:blip r:embed="rId4"/>
                <a:stretch>
                  <a:fillRect b="-729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答案.EPS" descr="id:2147489333;FounderCES"/>
          <p:cNvPicPr/>
          <p:nvPr/>
        </p:nvPicPr>
        <p:blipFill>
          <a:blip r:embed="rId5"/>
          <a:stretch>
            <a:fillRect/>
          </a:stretch>
        </p:blipFill>
        <p:spPr>
          <a:xfrm>
            <a:off x="478582" y="3341359"/>
            <a:ext cx="792088" cy="281930"/>
          </a:xfrm>
          <a:prstGeom prst="rect">
            <a:avLst/>
          </a:prstGeom>
        </p:spPr>
      </p:pic>
    </p:spTree>
    <p:extLst>
      <p:ext uri="{BB962C8B-B14F-4D97-AF65-F5344CB8AC3E}">
        <p14:creationId xmlns:p14="http://schemas.microsoft.com/office/powerpoint/2010/main" val="2006368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268760"/>
                <a:ext cx="11485848" cy="614592"/>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𝟐𝟑𝟒</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粒子做圆周运动的周期之比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268760"/>
                <a:ext cx="11485848" cy="614592"/>
              </a:xfrm>
              <a:blipFill>
                <a:blip r:embed="rId2"/>
                <a:stretch>
                  <a:fillRect l="-796" b="-2178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内容占位符 1"/>
              <p:cNvSpPr txBox="1">
                <a:spLocks/>
              </p:cNvSpPr>
              <p:nvPr/>
            </p:nvSpPr>
            <p:spPr bwMode="auto">
              <a:xfrm>
                <a:off x="360854" y="1833471"/>
                <a:ext cx="11485848" cy="232518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两</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粒子在磁场中做匀速圆周运动</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由洛伦兹力提供向心力</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𝒎𝒗</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46</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𝟏𝟏𝟕</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117</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92</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1"/>
              <p:cNvSpPr txBox="1">
                <a:spLocks noRot="1" noChangeAspect="1" noMove="1" noResize="1" noEditPoints="1" noAdjustHandles="1" noChangeArrowheads="1" noChangeShapeType="1" noTextEdit="1"/>
              </p:cNvSpPr>
              <p:nvPr/>
            </p:nvSpPr>
            <p:spPr bwMode="auto">
              <a:xfrm>
                <a:off x="360854" y="1833471"/>
                <a:ext cx="11485848" cy="2325188"/>
              </a:xfrm>
              <a:prstGeom prst="rect">
                <a:avLst/>
              </a:prstGeom>
              <a:blipFill>
                <a:blip r:embed="rId3"/>
                <a:stretch>
                  <a:fillRect l="-796" r="-849" b="-551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24解析.EPS" descr="id:2147489326;FounderCES"/>
          <p:cNvPicPr/>
          <p:nvPr/>
        </p:nvPicPr>
        <p:blipFill>
          <a:blip r:embed="rId4"/>
          <a:stretch>
            <a:fillRect/>
          </a:stretch>
        </p:blipFill>
        <p:spPr>
          <a:xfrm>
            <a:off x="406574" y="2284103"/>
            <a:ext cx="798830" cy="284480"/>
          </a:xfrm>
          <a:prstGeom prst="rect">
            <a:avLst/>
          </a:prstGeom>
        </p:spPr>
      </p:pic>
      <p:sp>
        <p:nvSpPr>
          <p:cNvPr id="5" name="内容占位符 1"/>
          <p:cNvSpPr txBox="1">
            <a:spLocks/>
          </p:cNvSpPr>
          <p:nvPr/>
        </p:nvSpPr>
        <p:spPr bwMode="auto">
          <a:xfrm>
            <a:off x="360854" y="4077072"/>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117</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92</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9333;FounderCES"/>
          <p:cNvPicPr/>
          <p:nvPr/>
        </p:nvPicPr>
        <p:blipFill>
          <a:blip r:embed="rId5"/>
          <a:stretch>
            <a:fillRect/>
          </a:stretch>
        </p:blipFill>
        <p:spPr>
          <a:xfrm>
            <a:off x="478582" y="4239672"/>
            <a:ext cx="792088" cy="281930"/>
          </a:xfrm>
          <a:prstGeom prst="rect">
            <a:avLst/>
          </a:prstGeom>
        </p:spPr>
      </p:pic>
    </p:spTree>
    <p:extLst>
      <p:ext uri="{BB962C8B-B14F-4D97-AF65-F5344CB8AC3E}">
        <p14:creationId xmlns:p14="http://schemas.microsoft.com/office/powerpoint/2010/main" val="1086275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922853"/>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）求该核反应释放的能量和质量亏损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内容占位符 1"/>
              <p:cNvSpPr txBox="1">
                <a:spLocks/>
              </p:cNvSpPr>
              <p:nvPr/>
            </p:nvSpPr>
            <p:spPr bwMode="auto">
              <a:xfrm>
                <a:off x="360854" y="1445493"/>
                <a:ext cx="11485848" cy="316900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动量守恒定律可知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静止的 </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𝟗𝟒</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𝟐𝟑𝟖</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Pu</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发生</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衰变生成的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粒子和 </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𝟗𝟐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𝟐𝟑𝟒</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粒子动量大小相等</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方向相反</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𝟏𝟏𝟕</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𝟏𝟏𝟕</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根据能量守恒定律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可知释放的核能</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𝟏𝟏𝟗</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𝟐𝟑𝟒</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根据质能方程</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𝟏𝟏𝟗</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𝟐𝟑𝟒</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1"/>
              <p:cNvSpPr txBox="1">
                <a:spLocks noRot="1" noChangeAspect="1" noMove="1" noResize="1" noEditPoints="1" noAdjustHandles="1" noChangeArrowheads="1" noChangeShapeType="1" noTextEdit="1"/>
              </p:cNvSpPr>
              <p:nvPr/>
            </p:nvSpPr>
            <p:spPr bwMode="auto">
              <a:xfrm>
                <a:off x="360854" y="1445493"/>
                <a:ext cx="11485848" cy="3169009"/>
              </a:xfrm>
              <a:prstGeom prst="rect">
                <a:avLst/>
              </a:prstGeom>
              <a:blipFill>
                <a:blip r:embed="rId2"/>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解析.EPS" descr="id:2147489326;FounderCES"/>
          <p:cNvPicPr/>
          <p:nvPr/>
        </p:nvPicPr>
        <p:blipFill>
          <a:blip r:embed="rId3"/>
          <a:stretch>
            <a:fillRect/>
          </a:stretch>
        </p:blipFill>
        <p:spPr>
          <a:xfrm>
            <a:off x="406574" y="1652942"/>
            <a:ext cx="798830" cy="284480"/>
          </a:xfrm>
          <a:prstGeom prst="rect">
            <a:avLst/>
          </a:prstGeom>
        </p:spPr>
      </p:pic>
      <mc:AlternateContent xmlns:mc="http://schemas.openxmlformats.org/markup-compatibility/2006">
        <mc:Choice xmlns:a14="http://schemas.microsoft.com/office/drawing/2010/main" Requires="a14">
          <p:sp>
            <p:nvSpPr>
              <p:cNvPr id="7" name="内容占位符 1"/>
              <p:cNvSpPr txBox="1">
                <a:spLocks/>
              </p:cNvSpPr>
              <p:nvPr/>
            </p:nvSpPr>
            <p:spPr bwMode="auto">
              <a:xfrm>
                <a:off x="360854" y="4541837"/>
                <a:ext cx="11485848" cy="97539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ea typeface="Cambria Math" panose="02040503050406030204" pitchFamily="18" charset="0"/>
                    <a:cs typeface="Times New Roman" panose="02020603050405020304" pitchFamily="18" charset="0"/>
                  </a:rPr>
                  <a:t>           </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𝟏𝟏𝟗</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𝟐𝟑𝟒</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𝟏𝟏𝟗</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𝟐𝟑𝟒</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4541837"/>
                <a:ext cx="11485848" cy="975395"/>
              </a:xfrm>
              <a:prstGeom prst="rect">
                <a:avLst/>
              </a:prstGeom>
              <a:blipFill>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答案.EPS" descr="id:2147489333;FounderCES"/>
          <p:cNvPicPr/>
          <p:nvPr/>
        </p:nvPicPr>
        <p:blipFill>
          <a:blip r:embed="rId5"/>
          <a:stretch>
            <a:fillRect/>
          </a:stretch>
        </p:blipFill>
        <p:spPr>
          <a:xfrm>
            <a:off x="478582" y="4998571"/>
            <a:ext cx="792088" cy="281930"/>
          </a:xfrm>
          <a:prstGeom prst="rect">
            <a:avLst/>
          </a:prstGeom>
        </p:spPr>
      </p:pic>
    </p:spTree>
    <p:extLst>
      <p:ext uri="{BB962C8B-B14F-4D97-AF65-F5344CB8AC3E}">
        <p14:creationId xmlns:p14="http://schemas.microsoft.com/office/powerpoint/2010/main" val="334377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031713"/>
                <a:ext cx="11485848" cy="477355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轻</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核聚变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采用轻核聚变成较重核引起结合能变化的方式可获得核能，这样的核反应称为核聚变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经典反应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氢核聚变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氢核聚变的核反应方程为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核聚变过程质量亏损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018 8 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，释放的能量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51Me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031713"/>
                <a:ext cx="11485848" cy="4773551"/>
              </a:xfrm>
              <a:blipFill>
                <a:blip r:embed="rId2"/>
                <a:stretch>
                  <a:fillRect l="-796" r="-849" b="-766"/>
                </a:stretch>
              </a:blipFill>
            </p:spPr>
            <p:txBody>
              <a:bodyPr/>
              <a:lstStyle/>
              <a:p>
                <a:r>
                  <a:rPr lang="zh-CN" altLang="en-US">
                    <a:noFill/>
                  </a:rPr>
                  <a:t> </a:t>
                </a:r>
              </a:p>
            </p:txBody>
          </p:sp>
        </mc:Fallback>
      </mc:AlternateContent>
      <p:pic>
        <p:nvPicPr>
          <p:cNvPr id="3" name="知识点2.EPS" descr="id:2147489221;FounderCES"/>
          <p:cNvPicPr/>
          <p:nvPr/>
        </p:nvPicPr>
        <p:blipFill>
          <a:blip r:embed="rId3"/>
          <a:stretch>
            <a:fillRect/>
          </a:stretch>
        </p:blipFill>
        <p:spPr>
          <a:xfrm>
            <a:off x="406574" y="1194313"/>
            <a:ext cx="1161415" cy="308610"/>
          </a:xfrm>
          <a:prstGeom prst="rect">
            <a:avLst/>
          </a:prstGeom>
        </p:spPr>
      </p:pic>
    </p:spTree>
    <p:extLst>
      <p:ext uri="{BB962C8B-B14F-4D97-AF65-F5344CB8AC3E}">
        <p14:creationId xmlns:p14="http://schemas.microsoft.com/office/powerpoint/2010/main" val="4061270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条件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）轻核的距离要达到核力的作用范围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）需要加热到很高的温度，因此，核聚变又叫热核反应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太阳的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核燃烧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2585972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959705"/>
                <a:ext cx="11485848" cy="477355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优点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）轻核聚变产能效率高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）地球上核聚变燃料氘储量丰富，而氚可以利用锂来制取，核反应方程为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）轻核聚变更为安全、清洁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可控热核聚变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要使轻核发生聚变，必须使他们的间距达到核力作用的范围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约束高温等离子体的方法有三种：引力约束、磁约束和惯性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约束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959705"/>
                <a:ext cx="11485848" cy="4773551"/>
              </a:xfrm>
              <a:blipFill>
                <a:blip r:embed="rId2"/>
                <a:stretch>
                  <a:fillRect l="-796" r="-849" b="-12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751694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核能</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的利用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核电站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核电站就是将核反应堆释放的核能转化为电能的发电厂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压水式反应堆核电站包括反应堆本体、一回路系统、二回路系统、汽轮发电机组以及为支持系统正常运行并保证反应堆安全而设置的辅助系统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一回路系统是蒸汽供应系统，二回路系统是蒸汽驱动汽轮发电机组进行发电的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89228;FounderCES"/>
          <p:cNvPicPr/>
          <p:nvPr/>
        </p:nvPicPr>
        <p:blipFill>
          <a:blip r:embed="rId2"/>
          <a:stretch>
            <a:fillRect/>
          </a:stretch>
        </p:blipFill>
        <p:spPr>
          <a:xfrm>
            <a:off x="406574" y="908720"/>
            <a:ext cx="1174298" cy="312071"/>
          </a:xfrm>
          <a:prstGeom prst="rect">
            <a:avLst/>
          </a:prstGeom>
        </p:spPr>
      </p:pic>
      <p:pic>
        <p:nvPicPr>
          <p:cNvPr id="4" name="bb13.jpg" descr="id:2147492243;FounderCES"/>
          <p:cNvPicPr/>
          <p:nvPr/>
        </p:nvPicPr>
        <p:blipFill>
          <a:blip r:embed="rId3"/>
          <a:stretch>
            <a:fillRect/>
          </a:stretch>
        </p:blipFill>
        <p:spPr>
          <a:xfrm>
            <a:off x="4150990" y="4077072"/>
            <a:ext cx="4183380" cy="2244090"/>
          </a:xfrm>
          <a:prstGeom prst="rect">
            <a:avLst/>
          </a:prstGeom>
        </p:spPr>
      </p:pic>
    </p:spTree>
    <p:extLst>
      <p:ext uri="{BB962C8B-B14F-4D97-AF65-F5344CB8AC3E}">
        <p14:creationId xmlns:p14="http://schemas.microsoft.com/office/powerpoint/2010/main" val="4160622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2348880"/>
            <a:ext cx="11521280" cy="720080"/>
          </a:xfrm>
          <a:prstGeom prst="rect">
            <a:avLst/>
          </a:prstGeom>
        </p:spPr>
      </p:pic>
      <p:sp>
        <p:nvSpPr>
          <p:cNvPr id="2" name="内容占位符 1"/>
          <p:cNvSpPr>
            <a:spLocks noGrp="1"/>
          </p:cNvSpPr>
          <p:nvPr>
            <p:ph idx="1"/>
          </p:nvPr>
        </p:nvSpPr>
        <p:spPr>
          <a:xfrm>
            <a:off x="360854" y="2422629"/>
            <a:ext cx="11485848" cy="646331"/>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核裂变是可以控制的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如核电站的建立和</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Z.EPS" descr="id:2147489263;FounderCES"/>
          <p:cNvPicPr/>
          <p:nvPr/>
        </p:nvPicPr>
        <p:blipFill>
          <a:blip r:embed="rId3"/>
          <a:stretch>
            <a:fillRect/>
          </a:stretch>
        </p:blipFill>
        <p:spPr>
          <a:xfrm>
            <a:off x="478582" y="2585229"/>
            <a:ext cx="1539041" cy="303444"/>
          </a:xfrm>
          <a:prstGeom prst="rect">
            <a:avLst/>
          </a:prstGeom>
        </p:spPr>
      </p:pic>
    </p:spTree>
    <p:extLst>
      <p:ext uri="{BB962C8B-B14F-4D97-AF65-F5344CB8AC3E}">
        <p14:creationId xmlns:p14="http://schemas.microsoft.com/office/powerpoint/2010/main" val="1948243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原子弹和氢弹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）原子弹：原子弹是一种没有减速剂、不加控制的爆炸性链式反应装置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）氢弹：氢弹是一种不需人工控制而实现核聚变的反应装置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核能的优势与危害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）优势：核能发电可缓解能源危机；在安全运行的情况下，核能发电比燃煤发电对环境带来的污染小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）危害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核燃料使用后，会存留一定量的具有高放射性的核废料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为防止放射性物质泄漏，核能利用装置都采用了严格的防护措施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核武器威力巨大，不仅能摧毁地球上的生命，还会使生态环境受到严重破坏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38208921"/>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603</TotalTime>
  <Words>1445</Words>
  <Application>Microsoft Office PowerPoint</Application>
  <PresentationFormat>自定义</PresentationFormat>
  <Paragraphs>181</Paragraphs>
  <Slides>36</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36</vt:i4>
      </vt:variant>
    </vt:vector>
  </HeadingPairs>
  <TitlesOfParts>
    <vt:vector size="47"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585</cp:revision>
  <dcterms:created xsi:type="dcterms:W3CDTF">2020-11-06T05:24:00Z</dcterms:created>
  <dcterms:modified xsi:type="dcterms:W3CDTF">2025-11-03T08:45:31Z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